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Shape 2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4" name="Shape 2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rtsexperiments.withgoogle.com/tsnemap/" TargetMode="Externa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gn4nRCC9TwQ" TargetMode="Externa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youtube.com/watch?v=GOFws_hhZs8" TargetMode="External"/><Relationship Id="rId4" Type="http://schemas.openxmlformats.org/officeDocument/2006/relationships/hyperlink" Target="https://www.youtube.com/watch?v=31dsH2Fs1IQ" TargetMode="External"/><Relationship Id="rId5" Type="http://schemas.openxmlformats.org/officeDocument/2006/relationships/hyperlink" Target="https://www.youtube.com/watch?v=IVcvvqxtNwE" TargetMode="External"/><Relationship Id="rId6" Type="http://schemas.openxmlformats.org/officeDocument/2006/relationships/hyperlink" Target="https://www.youtube.com/watch?v=KrTbJUJsDS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berbank.ai/" TargetMode="External"/><Relationship Id="rId4" Type="http://schemas.openxmlformats.org/officeDocument/2006/relationships/hyperlink" Target="https://habrahabr.ru/company/sberbank/blog/337264/" TargetMode="External"/><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hyperlink" Target="https://sscaitournament.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WT0WtoYz2jE" TargetMode="Externa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kaggle.com" TargetMode="External"/><Relationship Id="rId4" Type="http://schemas.openxmlformats.org/officeDocument/2006/relationships/hyperlink" Target="http://drivendata.org" TargetMode="External"/><Relationship Id="rId5" Type="http://schemas.openxmlformats.org/officeDocument/2006/relationships/hyperlink" Target="http://mltrainings.ru/" TargetMode="External"/><Relationship Id="rId6" Type="http://schemas.openxmlformats.org/officeDocument/2006/relationships/hyperlink" Target="http://challenger.ai"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820775"/>
            <a:ext cx="8520600" cy="20526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ru">
                <a:latin typeface="Trebuchet MS"/>
                <a:ea typeface="Trebuchet MS"/>
                <a:cs typeface="Trebuchet MS"/>
                <a:sym typeface="Trebuchet MS"/>
              </a:rPr>
              <a:t>Летняя школа Surf</a:t>
            </a:r>
            <a:endParaRPr>
              <a:latin typeface="Trebuchet MS"/>
              <a:ea typeface="Trebuchet MS"/>
              <a:cs typeface="Trebuchet MS"/>
              <a:sym typeface="Trebuchet MS"/>
            </a:endParaRPr>
          </a:p>
        </p:txBody>
      </p:sp>
      <p:sp>
        <p:nvSpPr>
          <p:cNvPr id="55" name="Shape 55"/>
          <p:cNvSpPr txBox="1"/>
          <p:nvPr>
            <p:ph idx="1" type="subTitle"/>
          </p:nvPr>
        </p:nvSpPr>
        <p:spPr>
          <a:xfrm>
            <a:off x="311700" y="3062725"/>
            <a:ext cx="8520600" cy="7926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ru">
                <a:latin typeface="Trebuchet MS"/>
                <a:ea typeface="Trebuchet MS"/>
                <a:cs typeface="Trebuchet MS"/>
                <a:sym typeface="Trebuchet MS"/>
              </a:rPr>
              <a:t>Глубокое обучение</a:t>
            </a:r>
            <a:endParaRPr>
              <a:latin typeface="Trebuchet MS"/>
              <a:ea typeface="Trebuchet MS"/>
              <a:cs typeface="Trebuchet MS"/>
              <a:sym typeface="Trebuchet MS"/>
            </a:endParaRPr>
          </a:p>
        </p:txBody>
      </p:sp>
      <p:pic>
        <p:nvPicPr>
          <p:cNvPr id="56" name="Shape 56"/>
          <p:cNvPicPr preferRelativeResize="0"/>
          <p:nvPr/>
        </p:nvPicPr>
        <p:blipFill>
          <a:blip r:embed="rId3">
            <a:alphaModFix/>
          </a:blip>
          <a:stretch>
            <a:fillRect/>
          </a:stretch>
        </p:blipFill>
        <p:spPr>
          <a:xfrm>
            <a:off x="7675675" y="3474325"/>
            <a:ext cx="1156632" cy="131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latin typeface="Trebuchet MS"/>
                <a:ea typeface="Trebuchet MS"/>
                <a:cs typeface="Trebuchet MS"/>
                <a:sym typeface="Trebuchet MS"/>
              </a:rPr>
              <a:t>Кластеризация</a:t>
            </a:r>
            <a:endParaRPr>
              <a:latin typeface="Trebuchet MS"/>
              <a:ea typeface="Trebuchet MS"/>
              <a:cs typeface="Trebuchet MS"/>
              <a:sym typeface="Trebuchet MS"/>
            </a:endParaRPr>
          </a:p>
        </p:txBody>
      </p:sp>
      <p:pic>
        <p:nvPicPr>
          <p:cNvPr id="145" name="Shape 145"/>
          <p:cNvPicPr preferRelativeResize="0"/>
          <p:nvPr/>
        </p:nvPicPr>
        <p:blipFill>
          <a:blip r:embed="rId3">
            <a:alphaModFix/>
          </a:blip>
          <a:stretch>
            <a:fillRect/>
          </a:stretch>
        </p:blipFill>
        <p:spPr>
          <a:xfrm>
            <a:off x="1220625" y="1083200"/>
            <a:ext cx="6702750" cy="3407400"/>
          </a:xfrm>
          <a:prstGeom prst="rect">
            <a:avLst/>
          </a:prstGeom>
          <a:noFill/>
          <a:ln>
            <a:noFill/>
          </a:ln>
        </p:spPr>
      </p:pic>
      <p:sp>
        <p:nvSpPr>
          <p:cNvPr id="146" name="Shape 146"/>
          <p:cNvSpPr/>
          <p:nvPr/>
        </p:nvSpPr>
        <p:spPr>
          <a:xfrm>
            <a:off x="5787775" y="1449625"/>
            <a:ext cx="1363500" cy="15570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7" name="Shape 147"/>
          <p:cNvCxnSpPr>
            <a:stCxn id="146" idx="4"/>
            <a:endCxn id="148" idx="0"/>
          </p:cNvCxnSpPr>
          <p:nvPr/>
        </p:nvCxnSpPr>
        <p:spPr>
          <a:xfrm flipH="1">
            <a:off x="5556625" y="3006625"/>
            <a:ext cx="912900" cy="1549500"/>
          </a:xfrm>
          <a:prstGeom prst="straightConnector1">
            <a:avLst/>
          </a:prstGeom>
          <a:noFill/>
          <a:ln cap="flat" cmpd="sng" w="38100">
            <a:solidFill>
              <a:schemeClr val="dk2"/>
            </a:solidFill>
            <a:prstDash val="solid"/>
            <a:round/>
            <a:headEnd len="med" w="med" type="none"/>
            <a:tailEnd len="med" w="med" type="none"/>
          </a:ln>
        </p:spPr>
      </p:cxnSp>
      <p:sp>
        <p:nvSpPr>
          <p:cNvPr id="148" name="Shape 148"/>
          <p:cNvSpPr txBox="1"/>
          <p:nvPr/>
        </p:nvSpPr>
        <p:spPr>
          <a:xfrm>
            <a:off x="3961975" y="4556075"/>
            <a:ext cx="3189300" cy="41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2000"/>
              <a:t>Много сидят в интернете</a:t>
            </a:r>
            <a:endParaRPr sz="2000"/>
          </a:p>
        </p:txBody>
      </p:sp>
      <p:sp>
        <p:nvSpPr>
          <p:cNvPr id="149" name="Shape 1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lang="ru">
                <a:latin typeface="Trebuchet MS"/>
                <a:ea typeface="Trebuchet MS"/>
                <a:cs typeface="Trebuchet MS"/>
                <a:sym typeface="Trebuchet MS"/>
              </a:rPr>
              <a:t>Визуализация</a:t>
            </a:r>
            <a:endParaRPr>
              <a:latin typeface="Trebuchet MS"/>
              <a:ea typeface="Trebuchet MS"/>
              <a:cs typeface="Trebuchet MS"/>
              <a:sym typeface="Trebuchet MS"/>
            </a:endParaRPr>
          </a:p>
        </p:txBody>
      </p:sp>
      <p:sp>
        <p:nvSpPr>
          <p:cNvPr id="155" name="Shape 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ru" u="sng">
                <a:solidFill>
                  <a:schemeClr val="hlink"/>
                </a:solidFill>
                <a:latin typeface="Trebuchet MS"/>
                <a:ea typeface="Trebuchet MS"/>
                <a:cs typeface="Trebuchet MS"/>
                <a:sym typeface="Trebuchet MS"/>
                <a:hlinkClick r:id="rId3"/>
              </a:rPr>
              <a:t>https://artsexperiments.withgoogle.com/tsnemap/</a:t>
            </a:r>
            <a:r>
              <a:rPr lang="ru">
                <a:latin typeface="Trebuchet MS"/>
                <a:ea typeface="Trebuchet MS"/>
                <a:cs typeface="Trebuchet MS"/>
                <a:sym typeface="Trebuchet MS"/>
              </a:rPr>
              <a:t> </a:t>
            </a:r>
            <a:endParaRPr>
              <a:latin typeface="Trebuchet MS"/>
              <a:ea typeface="Trebuchet MS"/>
              <a:cs typeface="Trebuchet MS"/>
              <a:sym typeface="Trebuchet MS"/>
            </a:endParaRPr>
          </a:p>
        </p:txBody>
      </p:sp>
      <p:pic>
        <p:nvPicPr>
          <p:cNvPr id="156" name="Shape 156"/>
          <p:cNvPicPr preferRelativeResize="0"/>
          <p:nvPr/>
        </p:nvPicPr>
        <p:blipFill>
          <a:blip r:embed="rId4">
            <a:alphaModFix/>
          </a:blip>
          <a:stretch>
            <a:fillRect/>
          </a:stretch>
        </p:blipFill>
        <p:spPr>
          <a:xfrm>
            <a:off x="1232475" y="1655650"/>
            <a:ext cx="6679053" cy="3318673"/>
          </a:xfrm>
          <a:prstGeom prst="rect">
            <a:avLst/>
          </a:prstGeom>
          <a:noFill/>
          <a:ln>
            <a:noFill/>
          </a:ln>
        </p:spPr>
      </p:pic>
      <p:sp>
        <p:nvSpPr>
          <p:cNvPr id="157" name="Shape 1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latin typeface="Trebuchet MS"/>
                <a:ea typeface="Trebuchet MS"/>
                <a:cs typeface="Trebuchet MS"/>
                <a:sym typeface="Trebuchet MS"/>
              </a:rPr>
              <a:t>Обучение с подкреплением</a:t>
            </a:r>
            <a:endParaRPr>
              <a:latin typeface="Trebuchet MS"/>
              <a:ea typeface="Trebuchet MS"/>
              <a:cs typeface="Trebuchet MS"/>
              <a:sym typeface="Trebuchet MS"/>
            </a:endParaRPr>
          </a:p>
        </p:txBody>
      </p:sp>
      <p:pic>
        <p:nvPicPr>
          <p:cNvPr descr="Google's artificial intelligence company, DeepMind, has developed an AI that has managed to learn how to walk, run, jump, and climb without any prior guidance. The result is as impressive as it is goofy.&#10;&#10;Read more: http://www.businessinsider.com/sai&#10;&#10;FACEBOOK: https://www.facebook.com/techinsider&#10;TWITTER: https://twitter.com/techinsider&#10;INSTAGRAM: https://www.instagram.com/businessinsider/&#10;TUMBLR: http://businessinsider.tumblr.com/" id="163" name="Shape 163" title="Google's DeepMind AI just taught itself to walk">
            <a:hlinkClick r:id="rId3"/>
          </p:cNvPr>
          <p:cNvPicPr preferRelativeResize="0"/>
          <p:nvPr/>
        </p:nvPicPr>
        <p:blipFill>
          <a:blip r:embed="rId4">
            <a:alphaModFix/>
          </a:blip>
          <a:stretch>
            <a:fillRect/>
          </a:stretch>
        </p:blipFill>
        <p:spPr>
          <a:xfrm>
            <a:off x="1903013" y="1017725"/>
            <a:ext cx="5337976" cy="4003475"/>
          </a:xfrm>
          <a:prstGeom prst="rect">
            <a:avLst/>
          </a:prstGeom>
          <a:noFill/>
          <a:ln>
            <a:noFill/>
          </a:ln>
        </p:spPr>
      </p:pic>
      <p:sp>
        <p:nvSpPr>
          <p:cNvPr id="164" name="Shape 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Что такое “подкрепление”</a:t>
            </a:r>
            <a:endParaRPr>
              <a:latin typeface="Trebuchet MS"/>
              <a:ea typeface="Trebuchet MS"/>
              <a:cs typeface="Trebuchet MS"/>
              <a:sym typeface="Trebuchet MS"/>
            </a:endParaRPr>
          </a:p>
        </p:txBody>
      </p:sp>
      <p:pic>
        <p:nvPicPr>
          <p:cNvPr id="170" name="Shape 170"/>
          <p:cNvPicPr preferRelativeResize="0"/>
          <p:nvPr/>
        </p:nvPicPr>
        <p:blipFill>
          <a:blip r:embed="rId3">
            <a:alphaModFix/>
          </a:blip>
          <a:stretch>
            <a:fillRect/>
          </a:stretch>
        </p:blipFill>
        <p:spPr>
          <a:xfrm>
            <a:off x="1867225" y="1141725"/>
            <a:ext cx="5409549" cy="3863975"/>
          </a:xfrm>
          <a:prstGeom prst="rect">
            <a:avLst/>
          </a:prstGeom>
          <a:noFill/>
          <a:ln>
            <a:noFill/>
          </a:ln>
        </p:spPr>
      </p:pic>
      <p:sp>
        <p:nvSpPr>
          <p:cNvPr id="171" name="Shape 1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Генетические алгоритмы</a:t>
            </a:r>
            <a:endParaRPr>
              <a:latin typeface="Trebuchet MS"/>
              <a:ea typeface="Trebuchet MS"/>
              <a:cs typeface="Trebuchet MS"/>
              <a:sym typeface="Trebuchet MS"/>
            </a:endParaRPr>
          </a:p>
        </p:txBody>
      </p:sp>
      <p:pic>
        <p:nvPicPr>
          <p:cNvPr id="177" name="Shape 177"/>
          <p:cNvPicPr preferRelativeResize="0"/>
          <p:nvPr/>
        </p:nvPicPr>
        <p:blipFill>
          <a:blip r:embed="rId3">
            <a:alphaModFix/>
          </a:blip>
          <a:stretch>
            <a:fillRect/>
          </a:stretch>
        </p:blipFill>
        <p:spPr>
          <a:xfrm>
            <a:off x="1544512" y="1114150"/>
            <a:ext cx="6054974" cy="3319725"/>
          </a:xfrm>
          <a:prstGeom prst="rect">
            <a:avLst/>
          </a:prstGeom>
          <a:noFill/>
          <a:ln>
            <a:noFill/>
          </a:ln>
        </p:spPr>
      </p:pic>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latin typeface="Trebuchet MS"/>
                <a:ea typeface="Trebuchet MS"/>
                <a:cs typeface="Trebuchet MS"/>
                <a:sym typeface="Trebuchet MS"/>
              </a:rPr>
              <a:t>Генетические алгоритмы</a:t>
            </a:r>
            <a:endParaRPr>
              <a:latin typeface="Trebuchet MS"/>
              <a:ea typeface="Trebuchet MS"/>
              <a:cs typeface="Trebuchet MS"/>
              <a:sym typeface="Trebuchet MS"/>
            </a:endParaRPr>
          </a:p>
        </p:txBody>
      </p:sp>
      <p:pic>
        <p:nvPicPr>
          <p:cNvPr id="184" name="Shape 184"/>
          <p:cNvPicPr preferRelativeResize="0"/>
          <p:nvPr/>
        </p:nvPicPr>
        <p:blipFill>
          <a:blip r:embed="rId3">
            <a:alphaModFix/>
          </a:blip>
          <a:stretch>
            <a:fillRect/>
          </a:stretch>
        </p:blipFill>
        <p:spPr>
          <a:xfrm>
            <a:off x="1544512" y="1114150"/>
            <a:ext cx="6054974" cy="3319725"/>
          </a:xfrm>
          <a:prstGeom prst="rect">
            <a:avLst/>
          </a:prstGeom>
          <a:noFill/>
          <a:ln>
            <a:noFill/>
          </a:ln>
        </p:spPr>
      </p:pic>
      <p:sp>
        <p:nvSpPr>
          <p:cNvPr id="185" name="Shape 185"/>
          <p:cNvSpPr/>
          <p:nvPr/>
        </p:nvSpPr>
        <p:spPr>
          <a:xfrm>
            <a:off x="3232125" y="1385200"/>
            <a:ext cx="1975800" cy="986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86" name="Shape 186"/>
          <p:cNvCxnSpPr>
            <a:stCxn id="185" idx="4"/>
            <a:endCxn id="187" idx="0"/>
          </p:cNvCxnSpPr>
          <p:nvPr/>
        </p:nvCxnSpPr>
        <p:spPr>
          <a:xfrm>
            <a:off x="4220025" y="2371900"/>
            <a:ext cx="351900" cy="2158500"/>
          </a:xfrm>
          <a:prstGeom prst="straightConnector1">
            <a:avLst/>
          </a:prstGeom>
          <a:noFill/>
          <a:ln cap="flat" cmpd="sng" w="38100">
            <a:solidFill>
              <a:srgbClr val="FF0000"/>
            </a:solidFill>
            <a:prstDash val="solid"/>
            <a:round/>
            <a:headEnd len="med" w="med" type="none"/>
            <a:tailEnd len="med" w="med" type="none"/>
          </a:ln>
        </p:spPr>
      </p:cxnSp>
      <p:sp>
        <p:nvSpPr>
          <p:cNvPr id="187" name="Shape 187"/>
          <p:cNvSpPr txBox="1"/>
          <p:nvPr/>
        </p:nvSpPr>
        <p:spPr>
          <a:xfrm>
            <a:off x="3444300" y="4530300"/>
            <a:ext cx="2255400" cy="41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2000"/>
              <a:t>Фитнес-функция</a:t>
            </a:r>
            <a:endParaRPr sz="2000"/>
          </a:p>
        </p:txBody>
      </p:sp>
      <p:sp>
        <p:nvSpPr>
          <p:cNvPr id="188" name="Shape 1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ph idx="1" type="body"/>
          </p:nvPr>
        </p:nvSpPr>
        <p:spPr>
          <a:xfrm>
            <a:off x="311700" y="2148150"/>
            <a:ext cx="8520600" cy="1456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Trebuchet MS"/>
              <a:buChar char="-"/>
            </a:pPr>
            <a:r>
              <a:rPr lang="ru">
                <a:latin typeface="Trebuchet MS"/>
                <a:ea typeface="Trebuchet MS"/>
                <a:cs typeface="Trebuchet MS"/>
                <a:sym typeface="Trebuchet MS"/>
              </a:rPr>
              <a:t>Part 1 - </a:t>
            </a:r>
            <a:r>
              <a:rPr lang="ru" u="sng">
                <a:solidFill>
                  <a:schemeClr val="hlink"/>
                </a:solidFill>
                <a:latin typeface="Trebuchet MS"/>
                <a:ea typeface="Trebuchet MS"/>
                <a:cs typeface="Trebuchet MS"/>
                <a:sym typeface="Trebuchet MS"/>
                <a:hlinkClick r:id="rId3"/>
              </a:rPr>
              <a:t>https://www.youtube.com/watch?v=GOFws_hhZs8</a:t>
            </a:r>
            <a:r>
              <a:rPr lang="ru">
                <a:latin typeface="Trebuchet MS"/>
                <a:ea typeface="Trebuchet MS"/>
                <a:cs typeface="Trebuchet MS"/>
                <a:sym typeface="Trebuchet MS"/>
              </a:rPr>
              <a:t> </a:t>
            </a:r>
            <a:endParaRPr>
              <a:latin typeface="Trebuchet MS"/>
              <a:ea typeface="Trebuchet MS"/>
              <a:cs typeface="Trebuchet MS"/>
              <a:sym typeface="Trebuchet MS"/>
            </a:endParaRPr>
          </a:p>
          <a:p>
            <a:pPr indent="-342900" lvl="0" marL="457200" rtl="0">
              <a:spcBef>
                <a:spcPts val="0"/>
              </a:spcBef>
              <a:spcAft>
                <a:spcPts val="0"/>
              </a:spcAft>
              <a:buSzPts val="1800"/>
              <a:buFont typeface="Trebuchet MS"/>
              <a:buChar char="-"/>
            </a:pPr>
            <a:r>
              <a:rPr lang="ru">
                <a:latin typeface="Trebuchet MS"/>
                <a:ea typeface="Trebuchet MS"/>
                <a:cs typeface="Trebuchet MS"/>
                <a:sym typeface="Trebuchet MS"/>
              </a:rPr>
              <a:t>Part 2 - </a:t>
            </a:r>
            <a:r>
              <a:rPr lang="ru" u="sng">
                <a:solidFill>
                  <a:schemeClr val="hlink"/>
                </a:solidFill>
                <a:latin typeface="Trebuchet MS"/>
                <a:ea typeface="Trebuchet MS"/>
                <a:cs typeface="Trebuchet MS"/>
                <a:sym typeface="Trebuchet MS"/>
                <a:hlinkClick r:id="rId4"/>
              </a:rPr>
              <a:t>https://www.youtube.com/watch?v=31dsH2Fs1IQ</a:t>
            </a:r>
            <a:r>
              <a:rPr lang="ru">
                <a:latin typeface="Trebuchet MS"/>
                <a:ea typeface="Trebuchet MS"/>
                <a:cs typeface="Trebuchet MS"/>
                <a:sym typeface="Trebuchet MS"/>
              </a:rPr>
              <a:t> </a:t>
            </a:r>
            <a:endParaRPr>
              <a:latin typeface="Trebuchet MS"/>
              <a:ea typeface="Trebuchet MS"/>
              <a:cs typeface="Trebuchet MS"/>
              <a:sym typeface="Trebuchet MS"/>
            </a:endParaRPr>
          </a:p>
          <a:p>
            <a:pPr indent="-342900" lvl="0" marL="457200" rtl="0">
              <a:spcBef>
                <a:spcPts val="0"/>
              </a:spcBef>
              <a:spcAft>
                <a:spcPts val="0"/>
              </a:spcAft>
              <a:buSzPts val="1800"/>
              <a:buFont typeface="Trebuchet MS"/>
              <a:buChar char="-"/>
            </a:pPr>
            <a:r>
              <a:rPr lang="ru">
                <a:latin typeface="Trebuchet MS"/>
                <a:ea typeface="Trebuchet MS"/>
                <a:cs typeface="Trebuchet MS"/>
                <a:sym typeface="Trebuchet MS"/>
              </a:rPr>
              <a:t>Part 3 - </a:t>
            </a:r>
            <a:r>
              <a:rPr lang="ru" u="sng">
                <a:solidFill>
                  <a:schemeClr val="hlink"/>
                </a:solidFill>
                <a:latin typeface="Trebuchet MS"/>
                <a:ea typeface="Trebuchet MS"/>
                <a:cs typeface="Trebuchet MS"/>
                <a:sym typeface="Trebuchet MS"/>
                <a:hlinkClick r:id="rId5"/>
              </a:rPr>
              <a:t>https://www.youtube.com/watch?v=IVcvvqxtNwE</a:t>
            </a:r>
            <a:r>
              <a:rPr lang="ru">
                <a:latin typeface="Trebuchet MS"/>
                <a:ea typeface="Trebuchet MS"/>
                <a:cs typeface="Trebuchet MS"/>
                <a:sym typeface="Trebuchet MS"/>
              </a:rPr>
              <a:t> </a:t>
            </a:r>
            <a:endParaRPr>
              <a:latin typeface="Trebuchet MS"/>
              <a:ea typeface="Trebuchet MS"/>
              <a:cs typeface="Trebuchet MS"/>
              <a:sym typeface="Trebuchet MS"/>
            </a:endParaRPr>
          </a:p>
          <a:p>
            <a:pPr indent="-342900" lvl="0" marL="457200" rtl="0">
              <a:spcBef>
                <a:spcPts val="0"/>
              </a:spcBef>
              <a:spcAft>
                <a:spcPts val="0"/>
              </a:spcAft>
              <a:buSzPts val="1800"/>
              <a:buFont typeface="Trebuchet MS"/>
              <a:buChar char="-"/>
            </a:pPr>
            <a:r>
              <a:rPr lang="ru">
                <a:latin typeface="Trebuchet MS"/>
                <a:ea typeface="Trebuchet MS"/>
                <a:cs typeface="Trebuchet MS"/>
                <a:sym typeface="Trebuchet MS"/>
              </a:rPr>
              <a:t>Part 4 - </a:t>
            </a:r>
            <a:r>
              <a:rPr lang="ru" u="sng">
                <a:solidFill>
                  <a:schemeClr val="hlink"/>
                </a:solidFill>
                <a:latin typeface="Trebuchet MS"/>
                <a:ea typeface="Trebuchet MS"/>
                <a:cs typeface="Trebuchet MS"/>
                <a:sym typeface="Trebuchet MS"/>
                <a:hlinkClick r:id="rId6"/>
              </a:rPr>
              <a:t>https://www.youtube.com/watch?v=KrTbJUJsDSw</a:t>
            </a:r>
            <a:r>
              <a:rPr lang="ru">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194" name="Shape 1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Генетические алгоритмы</a:t>
            </a:r>
            <a:endParaRPr>
              <a:latin typeface="Trebuchet MS"/>
              <a:ea typeface="Trebuchet MS"/>
              <a:cs typeface="Trebuchet MS"/>
              <a:sym typeface="Trebuchet MS"/>
            </a:endParaRPr>
          </a:p>
        </p:txBody>
      </p:sp>
      <p:sp>
        <p:nvSpPr>
          <p:cNvPr id="195" name="Shape 1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Сбербанк: Покер</a:t>
            </a:r>
            <a:endParaRPr>
              <a:latin typeface="Trebuchet MS"/>
              <a:ea typeface="Trebuchet MS"/>
              <a:cs typeface="Trebuchet MS"/>
              <a:sym typeface="Trebuchet MS"/>
            </a:endParaRPr>
          </a:p>
        </p:txBody>
      </p:sp>
      <p:sp>
        <p:nvSpPr>
          <p:cNvPr id="201" name="Shape 201"/>
          <p:cNvSpPr txBox="1"/>
          <p:nvPr>
            <p:ph idx="1" type="body"/>
          </p:nvPr>
        </p:nvSpPr>
        <p:spPr>
          <a:xfrm>
            <a:off x="311700" y="3971875"/>
            <a:ext cx="8520600" cy="83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Trebuchet MS"/>
              <a:buChar char="-"/>
            </a:pPr>
            <a:r>
              <a:rPr lang="ru" u="sng">
                <a:solidFill>
                  <a:schemeClr val="hlink"/>
                </a:solidFill>
                <a:latin typeface="Trebuchet MS"/>
                <a:ea typeface="Trebuchet MS"/>
                <a:cs typeface="Trebuchet MS"/>
                <a:sym typeface="Trebuchet MS"/>
                <a:hlinkClick r:id="rId3"/>
              </a:rPr>
              <a:t>http://sberbank.ai/</a:t>
            </a:r>
            <a:r>
              <a:rPr lang="ru">
                <a:latin typeface="Trebuchet MS"/>
                <a:ea typeface="Trebuchet MS"/>
                <a:cs typeface="Trebuchet MS"/>
                <a:sym typeface="Trebuchet MS"/>
              </a:rPr>
              <a:t> </a:t>
            </a:r>
            <a:endParaRPr>
              <a:latin typeface="Trebuchet MS"/>
              <a:ea typeface="Trebuchet MS"/>
              <a:cs typeface="Trebuchet MS"/>
              <a:sym typeface="Trebuchet MS"/>
            </a:endParaRPr>
          </a:p>
          <a:p>
            <a:pPr indent="-342900" lvl="0" marL="457200" rtl="0">
              <a:spcBef>
                <a:spcPts val="0"/>
              </a:spcBef>
              <a:spcAft>
                <a:spcPts val="0"/>
              </a:spcAft>
              <a:buSzPts val="1800"/>
              <a:buFont typeface="Trebuchet MS"/>
              <a:buChar char="-"/>
            </a:pPr>
            <a:r>
              <a:rPr lang="ru" u="sng">
                <a:solidFill>
                  <a:schemeClr val="hlink"/>
                </a:solidFill>
                <a:latin typeface="Trebuchet MS"/>
                <a:ea typeface="Trebuchet MS"/>
                <a:cs typeface="Trebuchet MS"/>
                <a:sym typeface="Trebuchet MS"/>
                <a:hlinkClick r:id="rId4"/>
              </a:rPr>
              <a:t>https://habrahabr.ru/company/sberbank/blog/337264/</a:t>
            </a:r>
            <a:r>
              <a:rPr lang="ru">
                <a:latin typeface="Trebuchet MS"/>
                <a:ea typeface="Trebuchet MS"/>
                <a:cs typeface="Trebuchet MS"/>
                <a:sym typeface="Trebuchet MS"/>
              </a:rPr>
              <a:t> </a:t>
            </a:r>
            <a:endParaRPr>
              <a:latin typeface="Trebuchet MS"/>
              <a:ea typeface="Trebuchet MS"/>
              <a:cs typeface="Trebuchet MS"/>
              <a:sym typeface="Trebuchet MS"/>
            </a:endParaRPr>
          </a:p>
        </p:txBody>
      </p:sp>
      <p:pic>
        <p:nvPicPr>
          <p:cNvPr id="202" name="Shape 202"/>
          <p:cNvPicPr preferRelativeResize="0"/>
          <p:nvPr/>
        </p:nvPicPr>
        <p:blipFill>
          <a:blip r:embed="rId5">
            <a:alphaModFix/>
          </a:blip>
          <a:stretch>
            <a:fillRect/>
          </a:stretch>
        </p:blipFill>
        <p:spPr>
          <a:xfrm>
            <a:off x="2139250" y="1170125"/>
            <a:ext cx="4865512" cy="2649350"/>
          </a:xfrm>
          <a:prstGeom prst="rect">
            <a:avLst/>
          </a:prstGeom>
          <a:noFill/>
          <a:ln>
            <a:noFill/>
          </a:ln>
        </p:spPr>
      </p:pic>
      <p:sp>
        <p:nvSpPr>
          <p:cNvPr id="203" name="Shape 2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Starcraft II</a:t>
            </a:r>
            <a:endParaRPr>
              <a:latin typeface="Trebuchet MS"/>
              <a:ea typeface="Trebuchet MS"/>
              <a:cs typeface="Trebuchet MS"/>
              <a:sym typeface="Trebuchet MS"/>
            </a:endParaRPr>
          </a:p>
        </p:txBody>
      </p:sp>
      <p:pic>
        <p:nvPicPr>
          <p:cNvPr id="209" name="Shape 209"/>
          <p:cNvPicPr preferRelativeResize="0"/>
          <p:nvPr/>
        </p:nvPicPr>
        <p:blipFill>
          <a:blip r:embed="rId3">
            <a:alphaModFix/>
          </a:blip>
          <a:stretch>
            <a:fillRect/>
          </a:stretch>
        </p:blipFill>
        <p:spPr>
          <a:xfrm>
            <a:off x="1730375" y="1064138"/>
            <a:ext cx="5683251" cy="3441213"/>
          </a:xfrm>
          <a:prstGeom prst="rect">
            <a:avLst/>
          </a:prstGeom>
          <a:noFill/>
          <a:ln>
            <a:noFill/>
          </a:ln>
        </p:spPr>
      </p:pic>
      <p:sp>
        <p:nvSpPr>
          <p:cNvPr id="210" name="Shape 210"/>
          <p:cNvSpPr txBox="1"/>
          <p:nvPr/>
        </p:nvSpPr>
        <p:spPr>
          <a:xfrm>
            <a:off x="2678550" y="4565823"/>
            <a:ext cx="3786900" cy="483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ru" sz="2000" u="sng">
                <a:solidFill>
                  <a:schemeClr val="hlink"/>
                </a:solidFill>
                <a:latin typeface="Trebuchet MS"/>
                <a:ea typeface="Trebuchet MS"/>
                <a:cs typeface="Trebuchet MS"/>
                <a:sym typeface="Trebuchet MS"/>
                <a:hlinkClick r:id="rId4"/>
              </a:rPr>
              <a:t>https://sscaitournament.com/</a:t>
            </a:r>
            <a:r>
              <a:rPr lang="ru" sz="2000">
                <a:latin typeface="Trebuchet MS"/>
                <a:ea typeface="Trebuchet MS"/>
                <a:cs typeface="Trebuchet MS"/>
                <a:sym typeface="Trebuchet MS"/>
              </a:rPr>
              <a:t> </a:t>
            </a:r>
            <a:endParaRPr sz="2000">
              <a:latin typeface="Trebuchet MS"/>
              <a:ea typeface="Trebuchet MS"/>
              <a:cs typeface="Trebuchet MS"/>
              <a:sym typeface="Trebuchet MS"/>
            </a:endParaRPr>
          </a:p>
        </p:txBody>
      </p:sp>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Обучение из человеческих предпочтений</a:t>
            </a:r>
            <a:endParaRPr>
              <a:latin typeface="Trebuchet MS"/>
              <a:ea typeface="Trebuchet MS"/>
              <a:cs typeface="Trebuchet MS"/>
              <a:sym typeface="Trebuchet MS"/>
            </a:endParaRPr>
          </a:p>
        </p:txBody>
      </p:sp>
      <p:pic>
        <p:nvPicPr>
          <p:cNvPr descr="The paper &quot;Deep Reinforcement Learning from Human Preferences&quot; is available here:&#10;https://arxiv.org/pdf/1706.03741.pdf&#10;&#10;Our Patreon page with the details:&#10;https://www.patreon.com/TwoMinutePapers&#10;&#10;We would like to thank our generous Patreon supporters who make Two Minute Papers possible:&#10;Andrew Melnychuk, Brian Gilman, Dave Rushton-Smith, Dennis Abts, Eric Haddad, Esa Turkulainen, Evan Breznyik, Kaben Gabriel Nanlohy, Malek Cellier, Michael Albrecht, Michael Jensen, Michael Orenstein, Steef, Sunil Kim, Torsten Reil.&#10;https://www.patreon.com/TwoMinutePapers&#10;&#10;Two Minute Papers Merch:&#10;US: http://twominutepapers.com/&#10;EU/Worldwide: https://shop.spreadshirt.net/TwoMinutePapers/&#10;&#10;Music: Antarctica by Audionautix is licensed under a Creative Commons Attribution license (https://creativecommons.org/licenses/by/4.0/)&#10;Artist: http://audionautix.com/ &#10;&#10;Thumbnail background image credit: https://pixabay.com/photo-2386034/&#10;Splash screen/thumbnail design: Felícia Fehér - http://felicia.hu&#10;&#10;Károly Zsolnai-Fehér's links:&#10;Facebook: https://www.facebook.com/TwoMinutePapers/&#10;Twitter: https://twitter.com/karoly_zsolnai&#10;Web: https://cg.tuwien.ac.at/~zsolnai/" id="217" name="Shape 217" title="Deep Learning From Human Preferences | Two Minute Papers #196">
            <a:hlinkClick r:id="rId3"/>
          </p:cNvPr>
          <p:cNvPicPr preferRelativeResize="0"/>
          <p:nvPr/>
        </p:nvPicPr>
        <p:blipFill>
          <a:blip r:embed="rId4">
            <a:alphaModFix/>
          </a:blip>
          <a:stretch>
            <a:fillRect/>
          </a:stretch>
        </p:blipFill>
        <p:spPr>
          <a:xfrm>
            <a:off x="2000450" y="1017725"/>
            <a:ext cx="5143100" cy="3857325"/>
          </a:xfrm>
          <a:prstGeom prst="rect">
            <a:avLst/>
          </a:prstGeom>
          <a:noFill/>
          <a:ln>
            <a:noFill/>
          </a:ln>
        </p:spPr>
      </p:pic>
      <p:sp>
        <p:nvSpPr>
          <p:cNvPr id="218" name="Shape 2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Was ist das?</a:t>
            </a:r>
            <a:endParaRPr>
              <a:latin typeface="Trebuchet MS"/>
              <a:ea typeface="Trebuchet MS"/>
              <a:cs typeface="Trebuchet MS"/>
              <a:sym typeface="Trebuchet MS"/>
            </a:endParaRPr>
          </a:p>
        </p:txBody>
      </p:sp>
      <p:sp>
        <p:nvSpPr>
          <p:cNvPr id="62" name="Shape 62"/>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355600" lvl="0" marL="457200" rtl="0">
              <a:lnSpc>
                <a:spcPct val="150000"/>
              </a:lnSpc>
              <a:spcBef>
                <a:spcPts val="0"/>
              </a:spcBef>
              <a:spcAft>
                <a:spcPts val="0"/>
              </a:spcAft>
              <a:buSzPts val="2000"/>
              <a:buFont typeface="Trebuchet MS"/>
              <a:buChar char="-"/>
            </a:pPr>
            <a:r>
              <a:rPr lang="ru" sz="2000">
                <a:latin typeface="Trebuchet MS"/>
                <a:ea typeface="Trebuchet MS"/>
                <a:cs typeface="Trebuchet MS"/>
                <a:sym typeface="Trebuchet MS"/>
              </a:rPr>
              <a:t>Ч</a:t>
            </a:r>
            <a:r>
              <a:rPr lang="ru" sz="2000">
                <a:latin typeface="Trebuchet MS"/>
                <a:ea typeface="Trebuchet MS"/>
                <a:cs typeface="Trebuchet MS"/>
                <a:sym typeface="Trebuchet MS"/>
              </a:rPr>
              <a:t>асть AI</a:t>
            </a:r>
            <a:endParaRPr sz="2000">
              <a:latin typeface="Trebuchet MS"/>
              <a:ea typeface="Trebuchet MS"/>
              <a:cs typeface="Trebuchet MS"/>
              <a:sym typeface="Trebuchet MS"/>
            </a:endParaRPr>
          </a:p>
          <a:p>
            <a:pPr indent="-355600" lvl="0" marL="457200" rtl="0">
              <a:lnSpc>
                <a:spcPct val="150000"/>
              </a:lnSpc>
              <a:spcBef>
                <a:spcPts val="0"/>
              </a:spcBef>
              <a:spcAft>
                <a:spcPts val="0"/>
              </a:spcAft>
              <a:buSzPts val="2000"/>
              <a:buFont typeface="Trebuchet MS"/>
              <a:buChar char="-"/>
            </a:pPr>
            <a:r>
              <a:rPr lang="ru" sz="2000">
                <a:latin typeface="Trebuchet MS"/>
                <a:ea typeface="Trebuchet MS"/>
                <a:cs typeface="Trebuchet MS"/>
                <a:sym typeface="Trebuchet MS"/>
              </a:rPr>
              <a:t>Концепт -- в обучении из имеющихся данных, а не напрямую </a:t>
            </a:r>
            <a:br>
              <a:rPr lang="ru" sz="2000">
                <a:latin typeface="Trebuchet MS"/>
                <a:ea typeface="Trebuchet MS"/>
                <a:cs typeface="Trebuchet MS"/>
                <a:sym typeface="Trebuchet MS"/>
              </a:rPr>
            </a:br>
            <a:r>
              <a:rPr lang="ru" sz="2000">
                <a:latin typeface="Trebuchet MS"/>
                <a:ea typeface="Trebuchet MS"/>
                <a:cs typeface="Trebuchet MS"/>
                <a:sym typeface="Trebuchet MS"/>
              </a:rPr>
              <a:t>с помощью команд.</a:t>
            </a:r>
            <a:endParaRPr sz="2000">
              <a:latin typeface="Trebuchet MS"/>
              <a:ea typeface="Trebuchet MS"/>
              <a:cs typeface="Trebuchet MS"/>
              <a:sym typeface="Trebuchet MS"/>
            </a:endParaRPr>
          </a:p>
          <a:p>
            <a:pPr indent="-355600" lvl="0" marL="457200" rtl="0">
              <a:lnSpc>
                <a:spcPct val="150000"/>
              </a:lnSpc>
              <a:spcBef>
                <a:spcPts val="0"/>
              </a:spcBef>
              <a:spcAft>
                <a:spcPts val="0"/>
              </a:spcAft>
              <a:buSzPts val="2000"/>
              <a:buFont typeface="Trebuchet MS"/>
              <a:buChar char="-"/>
            </a:pPr>
            <a:r>
              <a:rPr lang="ru" sz="2000">
                <a:latin typeface="Trebuchet MS"/>
                <a:ea typeface="Trebuchet MS"/>
                <a:cs typeface="Trebuchet MS"/>
                <a:sym typeface="Trebuchet MS"/>
              </a:rPr>
              <a:t>Шажок в сторону умных компукторов.</a:t>
            </a:r>
            <a:endParaRPr sz="2000">
              <a:latin typeface="Trebuchet MS"/>
              <a:ea typeface="Trebuchet MS"/>
              <a:cs typeface="Trebuchet MS"/>
              <a:sym typeface="Trebuchet MS"/>
            </a:endParaRPr>
          </a:p>
        </p:txBody>
      </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Trebuchet MS"/>
              <a:buChar char="●"/>
            </a:pPr>
            <a:r>
              <a:rPr lang="ru">
                <a:latin typeface="Trebuchet MS"/>
                <a:ea typeface="Trebuchet MS"/>
                <a:cs typeface="Trebuchet MS"/>
                <a:sym typeface="Trebuchet MS"/>
              </a:rPr>
              <a:t>Детектирование спама или мошенничества</a:t>
            </a:r>
            <a:endParaRPr>
              <a:latin typeface="Trebuchet MS"/>
              <a:ea typeface="Trebuchet MS"/>
              <a:cs typeface="Trebuchet MS"/>
              <a:sym typeface="Trebuchet MS"/>
            </a:endParaRPr>
          </a:p>
          <a:p>
            <a:pPr indent="-342900" lvl="0" marL="457200" rtl="0">
              <a:spcBef>
                <a:spcPts val="0"/>
              </a:spcBef>
              <a:spcAft>
                <a:spcPts val="0"/>
              </a:spcAft>
              <a:buSzPts val="1800"/>
              <a:buFont typeface="Trebuchet MS"/>
              <a:buChar char="●"/>
            </a:pPr>
            <a:r>
              <a:rPr lang="ru">
                <a:latin typeface="Trebuchet MS"/>
                <a:ea typeface="Trebuchet MS"/>
                <a:cs typeface="Trebuchet MS"/>
                <a:sym typeface="Trebuchet MS"/>
              </a:rPr>
              <a:t>Машинный перевод </a:t>
            </a:r>
            <a:endParaRPr>
              <a:latin typeface="Trebuchet MS"/>
              <a:ea typeface="Trebuchet MS"/>
              <a:cs typeface="Trebuchet MS"/>
              <a:sym typeface="Trebuchet MS"/>
            </a:endParaRPr>
          </a:p>
          <a:p>
            <a:pPr indent="-342900" lvl="0" marL="457200" rtl="0">
              <a:spcBef>
                <a:spcPts val="0"/>
              </a:spcBef>
              <a:spcAft>
                <a:spcPts val="0"/>
              </a:spcAft>
              <a:buSzPts val="1800"/>
              <a:buFont typeface="Trebuchet MS"/>
              <a:buChar char="●"/>
            </a:pPr>
            <a:r>
              <a:rPr lang="ru">
                <a:latin typeface="Trebuchet MS"/>
                <a:ea typeface="Trebuchet MS"/>
                <a:cs typeface="Trebuchet MS"/>
                <a:sym typeface="Trebuchet MS"/>
              </a:rPr>
              <a:t>Генерация изображений и звука</a:t>
            </a:r>
            <a:endParaRPr>
              <a:latin typeface="Trebuchet MS"/>
              <a:ea typeface="Trebuchet MS"/>
              <a:cs typeface="Trebuchet MS"/>
              <a:sym typeface="Trebuchet MS"/>
            </a:endParaRPr>
          </a:p>
          <a:p>
            <a:pPr indent="-330200" lvl="0" marL="457200" rtl="0">
              <a:spcBef>
                <a:spcPts val="0"/>
              </a:spcBef>
              <a:spcAft>
                <a:spcPts val="0"/>
              </a:spcAft>
              <a:buSzPts val="1600"/>
              <a:buFont typeface="Trebuchet MS"/>
              <a:buChar char="●"/>
            </a:pPr>
            <a:r>
              <a:rPr lang="ru" sz="1600">
                <a:latin typeface="Trebuchet MS"/>
                <a:ea typeface="Trebuchet MS"/>
                <a:cs typeface="Trebuchet MS"/>
                <a:sym typeface="Trebuchet MS"/>
              </a:rPr>
              <a:t>Визуальный поиск</a:t>
            </a:r>
            <a:endParaRPr sz="1600">
              <a:latin typeface="Trebuchet MS"/>
              <a:ea typeface="Trebuchet MS"/>
              <a:cs typeface="Trebuchet MS"/>
              <a:sym typeface="Trebuchet MS"/>
            </a:endParaRPr>
          </a:p>
          <a:p>
            <a:pPr indent="-330200" lvl="0" marL="457200" rtl="0">
              <a:spcBef>
                <a:spcPts val="0"/>
              </a:spcBef>
              <a:spcAft>
                <a:spcPts val="0"/>
              </a:spcAft>
              <a:buSzPts val="1600"/>
              <a:buFont typeface="Trebuchet MS"/>
              <a:buChar char="●"/>
            </a:pPr>
            <a:r>
              <a:rPr lang="ru" sz="1600">
                <a:latin typeface="Trebuchet MS"/>
                <a:ea typeface="Trebuchet MS"/>
                <a:cs typeface="Trebuchet MS"/>
                <a:sym typeface="Trebuchet MS"/>
              </a:rPr>
              <a:t>Рекомендательные системы</a:t>
            </a:r>
            <a:endParaRPr sz="1600">
              <a:latin typeface="Trebuchet MS"/>
              <a:ea typeface="Trebuchet MS"/>
              <a:cs typeface="Trebuchet MS"/>
              <a:sym typeface="Trebuchet MS"/>
            </a:endParaRPr>
          </a:p>
          <a:p>
            <a:pPr indent="-317500" lvl="0" marL="457200" rtl="0">
              <a:spcBef>
                <a:spcPts val="0"/>
              </a:spcBef>
              <a:spcAft>
                <a:spcPts val="0"/>
              </a:spcAft>
              <a:buSzPts val="1400"/>
              <a:buFont typeface="Trebuchet MS"/>
              <a:buChar char="●"/>
            </a:pPr>
            <a:r>
              <a:rPr lang="ru" sz="1400">
                <a:latin typeface="Trebuchet MS"/>
                <a:ea typeface="Trebuchet MS"/>
                <a:cs typeface="Trebuchet MS"/>
                <a:sym typeface="Trebuchet MS"/>
              </a:rPr>
              <a:t>Аннотирование и реферирование текста</a:t>
            </a:r>
            <a:endParaRPr sz="1400">
              <a:latin typeface="Trebuchet MS"/>
              <a:ea typeface="Trebuchet MS"/>
              <a:cs typeface="Trebuchet MS"/>
              <a:sym typeface="Trebuchet MS"/>
            </a:endParaRPr>
          </a:p>
          <a:p>
            <a:pPr indent="-317500" lvl="0" marL="457200" rtl="0">
              <a:spcBef>
                <a:spcPts val="0"/>
              </a:spcBef>
              <a:spcAft>
                <a:spcPts val="0"/>
              </a:spcAft>
              <a:buSzPts val="1400"/>
              <a:buFont typeface="Trebuchet MS"/>
              <a:buChar char="●"/>
            </a:pPr>
            <a:r>
              <a:rPr lang="ru" sz="1400">
                <a:latin typeface="Trebuchet MS"/>
                <a:ea typeface="Trebuchet MS"/>
                <a:cs typeface="Trebuchet MS"/>
                <a:sym typeface="Trebuchet MS"/>
              </a:rPr>
              <a:t>Классификации текстов и тематическое моделирование</a:t>
            </a:r>
            <a:endParaRPr sz="1400">
              <a:latin typeface="Trebuchet MS"/>
              <a:ea typeface="Trebuchet MS"/>
              <a:cs typeface="Trebuchet MS"/>
              <a:sym typeface="Trebuchet MS"/>
            </a:endParaRPr>
          </a:p>
          <a:p>
            <a:pPr indent="-311150" lvl="0" marL="457200" rtl="0">
              <a:spcBef>
                <a:spcPts val="0"/>
              </a:spcBef>
              <a:spcAft>
                <a:spcPts val="0"/>
              </a:spcAft>
              <a:buSzPts val="1300"/>
              <a:buFont typeface="Trebuchet MS"/>
              <a:buChar char="●"/>
            </a:pPr>
            <a:r>
              <a:rPr lang="ru" sz="1300">
                <a:latin typeface="Trebuchet MS"/>
                <a:ea typeface="Trebuchet MS"/>
                <a:cs typeface="Trebuchet MS"/>
                <a:sym typeface="Trebuchet MS"/>
              </a:rPr>
              <a:t>Оценки и ранжирование комментариев</a:t>
            </a:r>
            <a:endParaRPr sz="1300">
              <a:latin typeface="Trebuchet MS"/>
              <a:ea typeface="Trebuchet MS"/>
              <a:cs typeface="Trebuchet MS"/>
              <a:sym typeface="Trebuchet MS"/>
            </a:endParaRPr>
          </a:p>
          <a:p>
            <a:pPr indent="-311150" lvl="0" marL="457200" rtl="0">
              <a:spcBef>
                <a:spcPts val="0"/>
              </a:spcBef>
              <a:spcAft>
                <a:spcPts val="0"/>
              </a:spcAft>
              <a:buSzPts val="1300"/>
              <a:buFont typeface="Trebuchet MS"/>
              <a:buChar char="●"/>
            </a:pPr>
            <a:r>
              <a:rPr lang="ru" sz="1300">
                <a:latin typeface="Trebuchet MS"/>
                <a:ea typeface="Trebuchet MS"/>
                <a:cs typeface="Trebuchet MS"/>
                <a:sym typeface="Trebuchet MS"/>
              </a:rPr>
              <a:t>Кредитный скоринг</a:t>
            </a:r>
            <a:endParaRPr sz="1300">
              <a:latin typeface="Trebuchet MS"/>
              <a:ea typeface="Trebuchet MS"/>
              <a:cs typeface="Trebuchet MS"/>
              <a:sym typeface="Trebuchet MS"/>
            </a:endParaRPr>
          </a:p>
          <a:p>
            <a:pPr indent="-304800" lvl="0" marL="457200" rtl="0">
              <a:spcBef>
                <a:spcPts val="0"/>
              </a:spcBef>
              <a:spcAft>
                <a:spcPts val="0"/>
              </a:spcAft>
              <a:buSzPts val="1200"/>
              <a:buFont typeface="Trebuchet MS"/>
              <a:buChar char="●"/>
            </a:pPr>
            <a:r>
              <a:rPr lang="ru" sz="1200">
                <a:latin typeface="Trebuchet MS"/>
                <a:ea typeface="Trebuchet MS"/>
                <a:cs typeface="Trebuchet MS"/>
                <a:sym typeface="Trebuchet MS"/>
              </a:rPr>
              <a:t>Анализ тональности</a:t>
            </a:r>
            <a:endParaRPr sz="1200">
              <a:latin typeface="Trebuchet MS"/>
              <a:ea typeface="Trebuchet MS"/>
              <a:cs typeface="Trebuchet MS"/>
              <a:sym typeface="Trebuchet MS"/>
            </a:endParaRPr>
          </a:p>
          <a:p>
            <a:pPr indent="-304800" lvl="0" marL="457200" rtl="0">
              <a:spcBef>
                <a:spcPts val="0"/>
              </a:spcBef>
              <a:spcAft>
                <a:spcPts val="0"/>
              </a:spcAft>
              <a:buSzPts val="1200"/>
              <a:buFont typeface="Trebuchet MS"/>
              <a:buChar char="●"/>
            </a:pPr>
            <a:r>
              <a:rPr lang="ru" sz="1200">
                <a:latin typeface="Trebuchet MS"/>
                <a:ea typeface="Trebuchet MS"/>
                <a:cs typeface="Trebuchet MS"/>
                <a:sym typeface="Trebuchet MS"/>
              </a:rPr>
              <a:t>Детектирование и распознавание лиц</a:t>
            </a:r>
            <a:endParaRPr sz="1200">
              <a:latin typeface="Trebuchet MS"/>
              <a:ea typeface="Trebuchet MS"/>
              <a:cs typeface="Trebuchet MS"/>
              <a:sym typeface="Trebuchet MS"/>
            </a:endParaRPr>
          </a:p>
          <a:p>
            <a:pPr indent="-298450" lvl="0" marL="457200" rtl="0">
              <a:spcBef>
                <a:spcPts val="0"/>
              </a:spcBef>
              <a:spcAft>
                <a:spcPts val="0"/>
              </a:spcAft>
              <a:buSzPts val="1100"/>
              <a:buFont typeface="Trebuchet MS"/>
              <a:buChar char="●"/>
            </a:pPr>
            <a:r>
              <a:rPr lang="ru" sz="1100">
                <a:latin typeface="Trebuchet MS"/>
                <a:ea typeface="Trebuchet MS"/>
                <a:cs typeface="Trebuchet MS"/>
                <a:sym typeface="Trebuchet MS"/>
              </a:rPr>
              <a:t>Перенос стиля на изображениях и в музыке</a:t>
            </a:r>
            <a:endParaRPr sz="1100">
              <a:latin typeface="Trebuchet MS"/>
              <a:ea typeface="Trebuchet MS"/>
              <a:cs typeface="Trebuchet MS"/>
              <a:sym typeface="Trebuchet MS"/>
            </a:endParaRPr>
          </a:p>
          <a:p>
            <a:pPr indent="-298450" lvl="0" marL="457200" rtl="0">
              <a:spcBef>
                <a:spcPts val="0"/>
              </a:spcBef>
              <a:spcAft>
                <a:spcPts val="0"/>
              </a:spcAft>
              <a:buSzPts val="1100"/>
              <a:buFont typeface="Trebuchet MS"/>
              <a:buChar char="●"/>
            </a:pPr>
            <a:r>
              <a:rPr lang="ru" sz="1100">
                <a:latin typeface="Trebuchet MS"/>
                <a:ea typeface="Trebuchet MS"/>
                <a:cs typeface="Trebuchet MS"/>
                <a:sym typeface="Trebuchet MS"/>
              </a:rPr>
              <a:t>Разделение источников звука</a:t>
            </a:r>
            <a:endParaRPr sz="1100">
              <a:latin typeface="Trebuchet MS"/>
              <a:ea typeface="Trebuchet MS"/>
              <a:cs typeface="Trebuchet MS"/>
              <a:sym typeface="Trebuchet MS"/>
            </a:endParaRPr>
          </a:p>
          <a:p>
            <a:pPr indent="-285750" lvl="0" marL="457200" rtl="0">
              <a:spcBef>
                <a:spcPts val="0"/>
              </a:spcBef>
              <a:spcAft>
                <a:spcPts val="0"/>
              </a:spcAft>
              <a:buSzPts val="900"/>
              <a:buFont typeface="Trebuchet MS"/>
              <a:buChar char="●"/>
            </a:pPr>
            <a:r>
              <a:rPr lang="ru" sz="900">
                <a:latin typeface="Trebuchet MS"/>
                <a:ea typeface="Trebuchet MS"/>
                <a:cs typeface="Trebuchet MS"/>
                <a:sym typeface="Trebuchet MS"/>
              </a:rPr>
              <a:t>Предсказание продаж и оптимальных цен</a:t>
            </a:r>
            <a:endParaRPr sz="900">
              <a:latin typeface="Trebuchet MS"/>
              <a:ea typeface="Trebuchet MS"/>
              <a:cs typeface="Trebuchet MS"/>
              <a:sym typeface="Trebuchet MS"/>
            </a:endParaRPr>
          </a:p>
          <a:p>
            <a:pPr indent="-285750" lvl="0" marL="457200" rtl="0">
              <a:spcBef>
                <a:spcPts val="0"/>
              </a:spcBef>
              <a:spcAft>
                <a:spcPts val="0"/>
              </a:spcAft>
              <a:buSzPts val="900"/>
              <a:buFont typeface="Trebuchet MS"/>
              <a:buChar char="●"/>
            </a:pPr>
            <a:r>
              <a:rPr lang="ru" sz="900">
                <a:latin typeface="Trebuchet MS"/>
                <a:ea typeface="Trebuchet MS"/>
                <a:cs typeface="Trebuchet MS"/>
                <a:sym typeface="Trebuchet MS"/>
              </a:rPr>
              <a:t>Расчет логистики</a:t>
            </a:r>
            <a:endParaRPr sz="900">
              <a:latin typeface="Trebuchet MS"/>
              <a:ea typeface="Trebuchet MS"/>
              <a:cs typeface="Trebuchet MS"/>
              <a:sym typeface="Trebuchet MS"/>
            </a:endParaRPr>
          </a:p>
          <a:p>
            <a:pPr indent="-279400" lvl="0" marL="457200" rtl="0">
              <a:spcBef>
                <a:spcPts val="0"/>
              </a:spcBef>
              <a:spcAft>
                <a:spcPts val="0"/>
              </a:spcAft>
              <a:buSzPts val="800"/>
              <a:buFont typeface="Trebuchet MS"/>
              <a:buChar char="●"/>
            </a:pPr>
            <a:r>
              <a:rPr lang="ru" sz="800">
                <a:latin typeface="Trebuchet MS"/>
                <a:ea typeface="Trebuchet MS"/>
                <a:cs typeface="Trebuchet MS"/>
                <a:sym typeface="Trebuchet MS"/>
              </a:rPr>
              <a:t>Подбор оптимального кандидата на вакансию</a:t>
            </a:r>
            <a:endParaRPr sz="800">
              <a:latin typeface="Trebuchet MS"/>
              <a:ea typeface="Trebuchet MS"/>
              <a:cs typeface="Trebuchet MS"/>
              <a:sym typeface="Trebuchet MS"/>
            </a:endParaRPr>
          </a:p>
          <a:p>
            <a:pPr indent="-279400" lvl="0" marL="457200">
              <a:spcBef>
                <a:spcPts val="0"/>
              </a:spcBef>
              <a:spcAft>
                <a:spcPts val="0"/>
              </a:spcAft>
              <a:buSzPts val="800"/>
              <a:buFont typeface="Trebuchet MS"/>
              <a:buChar char="●"/>
            </a:pPr>
            <a:r>
              <a:rPr lang="ru" sz="800">
                <a:latin typeface="Trebuchet MS"/>
                <a:ea typeface="Trebuchet MS"/>
                <a:cs typeface="Trebuchet MS"/>
                <a:sym typeface="Trebuchet MS"/>
              </a:rPr>
              <a:t>Алгоритмическая торговля</a:t>
            </a:r>
            <a:endParaRPr sz="800">
              <a:latin typeface="Trebuchet MS"/>
              <a:ea typeface="Trebuchet MS"/>
              <a:cs typeface="Trebuchet MS"/>
              <a:sym typeface="Trebuchet MS"/>
            </a:endParaRPr>
          </a:p>
        </p:txBody>
      </p:sp>
      <p:sp>
        <p:nvSpPr>
          <p:cNvPr id="224" name="Shape 2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А еще?</a:t>
            </a:r>
            <a:endParaRPr>
              <a:latin typeface="Trebuchet MS"/>
              <a:ea typeface="Trebuchet MS"/>
              <a:cs typeface="Trebuchet MS"/>
              <a:sym typeface="Trebuchet MS"/>
            </a:endParaRPr>
          </a:p>
        </p:txBody>
      </p:sp>
      <p:sp>
        <p:nvSpPr>
          <p:cNvPr id="225" name="Shape 2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Разделы Data Science</a:t>
            </a:r>
            <a:endParaRPr>
              <a:latin typeface="Trebuchet MS"/>
              <a:ea typeface="Trebuchet MS"/>
              <a:cs typeface="Trebuchet MS"/>
              <a:sym typeface="Trebuchet MS"/>
            </a:endParaRPr>
          </a:p>
        </p:txBody>
      </p:sp>
      <p:pic>
        <p:nvPicPr>
          <p:cNvPr id="231" name="Shape 231"/>
          <p:cNvPicPr preferRelativeResize="0"/>
          <p:nvPr/>
        </p:nvPicPr>
        <p:blipFill>
          <a:blip r:embed="rId3">
            <a:alphaModFix/>
          </a:blip>
          <a:stretch>
            <a:fillRect/>
          </a:stretch>
        </p:blipFill>
        <p:spPr>
          <a:xfrm>
            <a:off x="1998388" y="1152477"/>
            <a:ext cx="5147225" cy="3711825"/>
          </a:xfrm>
          <a:prstGeom prst="rect">
            <a:avLst/>
          </a:prstGeom>
          <a:noFill/>
          <a:ln>
            <a:noFill/>
          </a:ln>
        </p:spPr>
      </p:pic>
      <p:sp>
        <p:nvSpPr>
          <p:cNvPr id="232" name="Shape 2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latin typeface="Trebuchet MS"/>
                <a:ea typeface="Trebuchet MS"/>
                <a:cs typeface="Trebuchet MS"/>
                <a:sym typeface="Trebuchet MS"/>
              </a:rPr>
              <a:t>Разделы Data Science</a:t>
            </a:r>
            <a:endParaRPr>
              <a:latin typeface="Trebuchet MS"/>
              <a:ea typeface="Trebuchet MS"/>
              <a:cs typeface="Trebuchet MS"/>
              <a:sym typeface="Trebuchet MS"/>
            </a:endParaRPr>
          </a:p>
        </p:txBody>
      </p:sp>
      <p:sp>
        <p:nvSpPr>
          <p:cNvPr id="238" name="Shape 238"/>
          <p:cNvSpPr/>
          <p:nvPr/>
        </p:nvSpPr>
        <p:spPr>
          <a:xfrm>
            <a:off x="3559074" y="3457650"/>
            <a:ext cx="1950900" cy="1524900"/>
          </a:xfrm>
          <a:prstGeom prst="rect">
            <a:avLst/>
          </a:prstGeom>
          <a:solidFill>
            <a:srgbClr val="A7EEA1">
              <a:alpha val="261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39" name="Shape 239"/>
          <p:cNvPicPr preferRelativeResize="0"/>
          <p:nvPr/>
        </p:nvPicPr>
        <p:blipFill>
          <a:blip r:embed="rId3">
            <a:alphaModFix/>
          </a:blip>
          <a:stretch>
            <a:fillRect/>
          </a:stretch>
        </p:blipFill>
        <p:spPr>
          <a:xfrm>
            <a:off x="1998388" y="1152477"/>
            <a:ext cx="5147225" cy="3711825"/>
          </a:xfrm>
          <a:prstGeom prst="rect">
            <a:avLst/>
          </a:prstGeom>
          <a:noFill/>
          <a:ln>
            <a:noFill/>
          </a:ln>
        </p:spPr>
      </p:pic>
      <p:sp>
        <p:nvSpPr>
          <p:cNvPr id="240" name="Shape 2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Сложность в разнообразии</a:t>
            </a:r>
            <a:endParaRPr>
              <a:latin typeface="Trebuchet MS"/>
              <a:ea typeface="Trebuchet MS"/>
              <a:cs typeface="Trebuchet MS"/>
              <a:sym typeface="Trebuchet MS"/>
            </a:endParaRPr>
          </a:p>
        </p:txBody>
      </p:sp>
      <p:pic>
        <p:nvPicPr>
          <p:cNvPr id="246" name="Shape 246"/>
          <p:cNvPicPr preferRelativeResize="0"/>
          <p:nvPr/>
        </p:nvPicPr>
        <p:blipFill>
          <a:blip r:embed="rId3">
            <a:alphaModFix/>
          </a:blip>
          <a:stretch>
            <a:fillRect/>
          </a:stretch>
        </p:blipFill>
        <p:spPr>
          <a:xfrm>
            <a:off x="1338075" y="1246225"/>
            <a:ext cx="3966950" cy="1840425"/>
          </a:xfrm>
          <a:prstGeom prst="rect">
            <a:avLst/>
          </a:prstGeom>
          <a:noFill/>
          <a:ln>
            <a:noFill/>
          </a:ln>
        </p:spPr>
      </p:pic>
      <p:pic>
        <p:nvPicPr>
          <p:cNvPr id="247" name="Shape 247"/>
          <p:cNvPicPr preferRelativeResize="0"/>
          <p:nvPr/>
        </p:nvPicPr>
        <p:blipFill>
          <a:blip r:embed="rId4">
            <a:alphaModFix/>
          </a:blip>
          <a:stretch>
            <a:fillRect/>
          </a:stretch>
        </p:blipFill>
        <p:spPr>
          <a:xfrm>
            <a:off x="5499351" y="1246225"/>
            <a:ext cx="2331730" cy="3506877"/>
          </a:xfrm>
          <a:prstGeom prst="rect">
            <a:avLst/>
          </a:prstGeom>
          <a:noFill/>
          <a:ln>
            <a:noFill/>
          </a:ln>
        </p:spPr>
      </p:pic>
      <p:pic>
        <p:nvPicPr>
          <p:cNvPr id="248" name="Shape 248"/>
          <p:cNvPicPr preferRelativeResize="0"/>
          <p:nvPr/>
        </p:nvPicPr>
        <p:blipFill>
          <a:blip r:embed="rId5">
            <a:alphaModFix/>
          </a:blip>
          <a:stretch>
            <a:fillRect/>
          </a:stretch>
        </p:blipFill>
        <p:spPr>
          <a:xfrm>
            <a:off x="3028397" y="3239050"/>
            <a:ext cx="2276616" cy="1514049"/>
          </a:xfrm>
          <a:prstGeom prst="rect">
            <a:avLst/>
          </a:prstGeom>
          <a:noFill/>
          <a:ln>
            <a:noFill/>
          </a:ln>
        </p:spPr>
      </p:pic>
      <p:pic>
        <p:nvPicPr>
          <p:cNvPr id="249" name="Shape 249"/>
          <p:cNvPicPr preferRelativeResize="0"/>
          <p:nvPr/>
        </p:nvPicPr>
        <p:blipFill rotWithShape="1">
          <a:blip r:embed="rId6">
            <a:alphaModFix/>
          </a:blip>
          <a:srcRect b="14049" l="4130" r="-4130" t="-14049"/>
          <a:stretch/>
        </p:blipFill>
        <p:spPr>
          <a:xfrm>
            <a:off x="1338063" y="2991500"/>
            <a:ext cx="1551475" cy="1761600"/>
          </a:xfrm>
          <a:prstGeom prst="rect">
            <a:avLst/>
          </a:prstGeom>
          <a:noFill/>
          <a:ln>
            <a:noFill/>
          </a:ln>
        </p:spPr>
      </p:pic>
      <p:sp>
        <p:nvSpPr>
          <p:cNvPr id="250" name="Shape 2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Детектирование</a:t>
            </a:r>
            <a:endParaRPr>
              <a:latin typeface="Trebuchet MS"/>
              <a:ea typeface="Trebuchet MS"/>
              <a:cs typeface="Trebuchet MS"/>
              <a:sym typeface="Trebuchet MS"/>
            </a:endParaRPr>
          </a:p>
        </p:txBody>
      </p:sp>
      <p:pic>
        <p:nvPicPr>
          <p:cNvPr id="256" name="Shape 256"/>
          <p:cNvPicPr preferRelativeResize="0"/>
          <p:nvPr/>
        </p:nvPicPr>
        <p:blipFill>
          <a:blip r:embed="rId3">
            <a:alphaModFix/>
          </a:blip>
          <a:stretch>
            <a:fillRect/>
          </a:stretch>
        </p:blipFill>
        <p:spPr>
          <a:xfrm>
            <a:off x="152400" y="1170125"/>
            <a:ext cx="8839201" cy="3767310"/>
          </a:xfrm>
          <a:prstGeom prst="rect">
            <a:avLst/>
          </a:prstGeom>
          <a:noFill/>
          <a:ln>
            <a:noFill/>
          </a:ln>
        </p:spPr>
      </p:pic>
      <p:sp>
        <p:nvSpPr>
          <p:cNvPr id="257" name="Shape 2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Классификация и детектирование</a:t>
            </a:r>
            <a:endParaRPr>
              <a:latin typeface="Trebuchet MS"/>
              <a:ea typeface="Trebuchet MS"/>
              <a:cs typeface="Trebuchet MS"/>
              <a:sym typeface="Trebuchet MS"/>
            </a:endParaRPr>
          </a:p>
        </p:txBody>
      </p:sp>
      <p:pic>
        <p:nvPicPr>
          <p:cNvPr id="263" name="Shape 263"/>
          <p:cNvPicPr preferRelativeResize="0"/>
          <p:nvPr/>
        </p:nvPicPr>
        <p:blipFill rotWithShape="1">
          <a:blip r:embed="rId3">
            <a:alphaModFix/>
          </a:blip>
          <a:srcRect b="12087" l="0" r="0" t="0"/>
          <a:stretch/>
        </p:blipFill>
        <p:spPr>
          <a:xfrm>
            <a:off x="1361138" y="1276825"/>
            <a:ext cx="6421726" cy="3577800"/>
          </a:xfrm>
          <a:prstGeom prst="rect">
            <a:avLst/>
          </a:prstGeom>
          <a:noFill/>
          <a:ln>
            <a:noFill/>
          </a:ln>
        </p:spPr>
      </p:pic>
      <p:sp>
        <p:nvSpPr>
          <p:cNvPr id="264" name="Shape 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Сегментация</a:t>
            </a:r>
            <a:endParaRPr>
              <a:latin typeface="Trebuchet MS"/>
              <a:ea typeface="Trebuchet MS"/>
              <a:cs typeface="Trebuchet MS"/>
              <a:sym typeface="Trebuchet MS"/>
            </a:endParaRPr>
          </a:p>
        </p:txBody>
      </p:sp>
      <p:pic>
        <p:nvPicPr>
          <p:cNvPr id="270" name="Shape 270"/>
          <p:cNvPicPr preferRelativeResize="0"/>
          <p:nvPr/>
        </p:nvPicPr>
        <p:blipFill rotWithShape="1">
          <a:blip r:embed="rId3">
            <a:alphaModFix/>
          </a:blip>
          <a:srcRect b="0" l="990" r="0" t="0"/>
          <a:stretch/>
        </p:blipFill>
        <p:spPr>
          <a:xfrm>
            <a:off x="1016713" y="1322525"/>
            <a:ext cx="7110574" cy="3562350"/>
          </a:xfrm>
          <a:prstGeom prst="rect">
            <a:avLst/>
          </a:prstGeom>
          <a:noFill/>
          <a:ln>
            <a:noFill/>
          </a:ln>
        </p:spPr>
      </p:pic>
      <p:sp>
        <p:nvSpPr>
          <p:cNvPr id="271" name="Shape 2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Shape 2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Что ждет нас?</a:t>
            </a:r>
            <a:endParaRPr>
              <a:latin typeface="Trebuchet MS"/>
              <a:ea typeface="Trebuchet MS"/>
              <a:cs typeface="Trebuchet MS"/>
              <a:sym typeface="Trebuchet MS"/>
            </a:endParaRPr>
          </a:p>
        </p:txBody>
      </p:sp>
      <p:sp>
        <p:nvSpPr>
          <p:cNvPr id="277" name="Shape 2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Font typeface="Trebuchet MS"/>
              <a:buChar char="-"/>
            </a:pPr>
            <a:r>
              <a:rPr lang="ru">
                <a:latin typeface="Trebuchet MS"/>
                <a:ea typeface="Trebuchet MS"/>
                <a:cs typeface="Trebuchet MS"/>
                <a:sym typeface="Trebuchet MS"/>
              </a:rPr>
              <a:t>История развития глубокого обучения</a:t>
            </a:r>
            <a:endParaRPr>
              <a:latin typeface="Trebuchet MS"/>
              <a:ea typeface="Trebuchet MS"/>
              <a:cs typeface="Trebuchet MS"/>
              <a:sym typeface="Trebuchet MS"/>
            </a:endParaRPr>
          </a:p>
          <a:p>
            <a:pPr indent="-342900" lvl="0" marL="457200" rtl="0">
              <a:lnSpc>
                <a:spcPct val="150000"/>
              </a:lnSpc>
              <a:spcBef>
                <a:spcPts val="0"/>
              </a:spcBef>
              <a:spcAft>
                <a:spcPts val="0"/>
              </a:spcAft>
              <a:buSzPts val="1800"/>
              <a:buFont typeface="Trebuchet MS"/>
              <a:buChar char="-"/>
            </a:pPr>
            <a:r>
              <a:rPr lang="ru">
                <a:latin typeface="Trebuchet MS"/>
                <a:ea typeface="Trebuchet MS"/>
                <a:cs typeface="Trebuchet MS"/>
                <a:sym typeface="Trebuchet MS"/>
              </a:rPr>
              <a:t>Классический подход к обработке изображений</a:t>
            </a:r>
            <a:endParaRPr>
              <a:latin typeface="Trebuchet MS"/>
              <a:ea typeface="Trebuchet MS"/>
              <a:cs typeface="Trebuchet MS"/>
              <a:sym typeface="Trebuchet MS"/>
            </a:endParaRPr>
          </a:p>
          <a:p>
            <a:pPr indent="-342900" lvl="0" marL="457200" rtl="0">
              <a:lnSpc>
                <a:spcPct val="150000"/>
              </a:lnSpc>
              <a:spcBef>
                <a:spcPts val="0"/>
              </a:spcBef>
              <a:spcAft>
                <a:spcPts val="0"/>
              </a:spcAft>
              <a:buSzPts val="1800"/>
              <a:buFont typeface="Trebuchet MS"/>
              <a:buChar char="-"/>
            </a:pPr>
            <a:r>
              <a:rPr lang="ru">
                <a:latin typeface="Trebuchet MS"/>
                <a:ea typeface="Trebuchet MS"/>
                <a:cs typeface="Trebuchet MS"/>
                <a:sym typeface="Trebuchet MS"/>
              </a:rPr>
              <a:t>Известные архитектуры сверточных нейронных сетей</a:t>
            </a:r>
            <a:endParaRPr>
              <a:latin typeface="Trebuchet MS"/>
              <a:ea typeface="Trebuchet MS"/>
              <a:cs typeface="Trebuchet MS"/>
              <a:sym typeface="Trebuchet MS"/>
            </a:endParaRPr>
          </a:p>
          <a:p>
            <a:pPr indent="-342900" lvl="0" marL="457200" rtl="0">
              <a:lnSpc>
                <a:spcPct val="150000"/>
              </a:lnSpc>
              <a:spcBef>
                <a:spcPts val="0"/>
              </a:spcBef>
              <a:spcAft>
                <a:spcPts val="0"/>
              </a:spcAft>
              <a:buSzPts val="1800"/>
              <a:buFont typeface="Trebuchet MS"/>
              <a:buChar char="-"/>
            </a:pPr>
            <a:r>
              <a:rPr lang="ru">
                <a:latin typeface="Trebuchet MS"/>
                <a:ea typeface="Trebuchet MS"/>
                <a:cs typeface="Trebuchet MS"/>
                <a:sym typeface="Trebuchet MS"/>
              </a:rPr>
              <a:t>Принципы переноса обучения</a:t>
            </a:r>
            <a:endParaRPr>
              <a:latin typeface="Trebuchet MS"/>
              <a:ea typeface="Trebuchet MS"/>
              <a:cs typeface="Trebuchet MS"/>
              <a:sym typeface="Trebuchet MS"/>
            </a:endParaRPr>
          </a:p>
          <a:p>
            <a:pPr indent="-342900" lvl="0" marL="457200" rtl="0">
              <a:lnSpc>
                <a:spcPct val="150000"/>
              </a:lnSpc>
              <a:spcBef>
                <a:spcPts val="0"/>
              </a:spcBef>
              <a:spcAft>
                <a:spcPts val="0"/>
              </a:spcAft>
              <a:buSzPts val="1800"/>
              <a:buFont typeface="Trebuchet MS"/>
              <a:buChar char="-"/>
            </a:pPr>
            <a:r>
              <a:rPr lang="ru">
                <a:latin typeface="Trebuchet MS"/>
                <a:ea typeface="Trebuchet MS"/>
                <a:cs typeface="Trebuchet MS"/>
                <a:sym typeface="Trebuchet MS"/>
              </a:rPr>
              <a:t>Классификация и детектирование</a:t>
            </a:r>
            <a:endParaRPr>
              <a:latin typeface="Trebuchet MS"/>
              <a:ea typeface="Trebuchet MS"/>
              <a:cs typeface="Trebuchet MS"/>
              <a:sym typeface="Trebuchet MS"/>
            </a:endParaRPr>
          </a:p>
          <a:p>
            <a:pPr indent="-342900" lvl="0" marL="457200">
              <a:lnSpc>
                <a:spcPct val="150000"/>
              </a:lnSpc>
              <a:spcBef>
                <a:spcPts val="0"/>
              </a:spcBef>
              <a:spcAft>
                <a:spcPts val="0"/>
              </a:spcAft>
              <a:buSzPts val="1800"/>
              <a:buFont typeface="Trebuchet MS"/>
              <a:buChar char="-"/>
            </a:pPr>
            <a:r>
              <a:rPr lang="ru">
                <a:latin typeface="Trebuchet MS"/>
                <a:ea typeface="Trebuchet MS"/>
                <a:cs typeface="Trebuchet MS"/>
                <a:sym typeface="Trebuchet MS"/>
              </a:rPr>
              <a:t>Участие в контестах</a:t>
            </a:r>
            <a:endParaRPr>
              <a:latin typeface="Trebuchet MS"/>
              <a:ea typeface="Trebuchet MS"/>
              <a:cs typeface="Trebuchet MS"/>
              <a:sym typeface="Trebuchet MS"/>
            </a:endParaRPr>
          </a:p>
        </p:txBody>
      </p:sp>
      <p:sp>
        <p:nvSpPr>
          <p:cNvPr id="278" name="Shape 2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Контесты</a:t>
            </a:r>
            <a:endParaRPr>
              <a:latin typeface="Trebuchet MS"/>
              <a:ea typeface="Trebuchet MS"/>
              <a:cs typeface="Trebuchet MS"/>
              <a:sym typeface="Trebuchet MS"/>
            </a:endParaRPr>
          </a:p>
        </p:txBody>
      </p:sp>
      <p:sp>
        <p:nvSpPr>
          <p:cNvPr id="284" name="Shape 284"/>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381000" lvl="0" marL="457200" rtl="0">
              <a:lnSpc>
                <a:spcPct val="150000"/>
              </a:lnSpc>
              <a:spcBef>
                <a:spcPts val="0"/>
              </a:spcBef>
              <a:spcAft>
                <a:spcPts val="0"/>
              </a:spcAft>
              <a:buSzPts val="2400"/>
              <a:buFont typeface="Trebuchet MS"/>
              <a:buChar char="-"/>
            </a:pPr>
            <a:r>
              <a:rPr lang="ru" sz="2400" u="sng">
                <a:solidFill>
                  <a:schemeClr val="hlink"/>
                </a:solidFill>
                <a:latin typeface="Trebuchet MS"/>
                <a:ea typeface="Trebuchet MS"/>
                <a:cs typeface="Trebuchet MS"/>
                <a:sym typeface="Trebuchet MS"/>
                <a:hlinkClick r:id="rId3"/>
              </a:rPr>
              <a:t>http://kaggle.com</a:t>
            </a:r>
            <a:r>
              <a:rPr lang="ru" sz="2400">
                <a:latin typeface="Trebuchet MS"/>
                <a:ea typeface="Trebuchet MS"/>
                <a:cs typeface="Trebuchet MS"/>
                <a:sym typeface="Trebuchet MS"/>
              </a:rPr>
              <a:t>  </a:t>
            </a:r>
            <a:endParaRPr sz="2400">
              <a:latin typeface="Trebuchet MS"/>
              <a:ea typeface="Trebuchet MS"/>
              <a:cs typeface="Trebuchet MS"/>
              <a:sym typeface="Trebuchet MS"/>
            </a:endParaRPr>
          </a:p>
          <a:p>
            <a:pPr indent="-381000" lvl="0" marL="457200" rtl="0">
              <a:lnSpc>
                <a:spcPct val="150000"/>
              </a:lnSpc>
              <a:spcBef>
                <a:spcPts val="0"/>
              </a:spcBef>
              <a:spcAft>
                <a:spcPts val="0"/>
              </a:spcAft>
              <a:buSzPts val="2400"/>
              <a:buFont typeface="Trebuchet MS"/>
              <a:buChar char="-"/>
            </a:pPr>
            <a:r>
              <a:rPr lang="ru" sz="2400" u="sng">
                <a:solidFill>
                  <a:schemeClr val="hlink"/>
                </a:solidFill>
                <a:latin typeface="Trebuchet MS"/>
                <a:ea typeface="Trebuchet MS"/>
                <a:cs typeface="Trebuchet MS"/>
                <a:sym typeface="Trebuchet MS"/>
                <a:hlinkClick r:id="rId4"/>
              </a:rPr>
              <a:t>http://drivendata.org</a:t>
            </a:r>
            <a:r>
              <a:rPr lang="ru" sz="2400">
                <a:latin typeface="Trebuchet MS"/>
                <a:ea typeface="Trebuchet MS"/>
                <a:cs typeface="Trebuchet MS"/>
                <a:sym typeface="Trebuchet MS"/>
              </a:rPr>
              <a:t> </a:t>
            </a:r>
            <a:endParaRPr sz="2400">
              <a:latin typeface="Trebuchet MS"/>
              <a:ea typeface="Trebuchet MS"/>
              <a:cs typeface="Trebuchet MS"/>
              <a:sym typeface="Trebuchet MS"/>
            </a:endParaRPr>
          </a:p>
          <a:p>
            <a:pPr indent="-381000" lvl="0" marL="457200" rtl="0">
              <a:lnSpc>
                <a:spcPct val="150000"/>
              </a:lnSpc>
              <a:spcBef>
                <a:spcPts val="0"/>
              </a:spcBef>
              <a:spcAft>
                <a:spcPts val="0"/>
              </a:spcAft>
              <a:buSzPts val="2400"/>
              <a:buFont typeface="Trebuchet MS"/>
              <a:buChar char="-"/>
            </a:pPr>
            <a:r>
              <a:rPr lang="ru" sz="2400" u="sng">
                <a:solidFill>
                  <a:schemeClr val="hlink"/>
                </a:solidFill>
                <a:latin typeface="Trebuchet MS"/>
                <a:ea typeface="Trebuchet MS"/>
                <a:cs typeface="Trebuchet MS"/>
                <a:sym typeface="Trebuchet MS"/>
                <a:hlinkClick r:id="rId5"/>
              </a:rPr>
              <a:t>http://mltrainings.ru/</a:t>
            </a:r>
            <a:r>
              <a:rPr lang="ru" sz="2400">
                <a:latin typeface="Trebuchet MS"/>
                <a:ea typeface="Trebuchet MS"/>
                <a:cs typeface="Trebuchet MS"/>
                <a:sym typeface="Trebuchet MS"/>
              </a:rPr>
              <a:t> </a:t>
            </a:r>
            <a:endParaRPr sz="2400">
              <a:latin typeface="Trebuchet MS"/>
              <a:ea typeface="Trebuchet MS"/>
              <a:cs typeface="Trebuchet MS"/>
              <a:sym typeface="Trebuchet MS"/>
            </a:endParaRPr>
          </a:p>
          <a:p>
            <a:pPr indent="-381000" lvl="0" marL="457200" rtl="0">
              <a:lnSpc>
                <a:spcPct val="150000"/>
              </a:lnSpc>
              <a:spcBef>
                <a:spcPts val="0"/>
              </a:spcBef>
              <a:spcAft>
                <a:spcPts val="0"/>
              </a:spcAft>
              <a:buSzPts val="2400"/>
              <a:buFont typeface="Trebuchet MS"/>
              <a:buChar char="-"/>
            </a:pPr>
            <a:r>
              <a:rPr lang="ru" sz="2400" u="sng">
                <a:solidFill>
                  <a:schemeClr val="hlink"/>
                </a:solidFill>
                <a:latin typeface="Trebuchet MS"/>
                <a:ea typeface="Trebuchet MS"/>
                <a:cs typeface="Trebuchet MS"/>
                <a:sym typeface="Trebuchet MS"/>
                <a:hlinkClick r:id="rId6"/>
              </a:rPr>
              <a:t>http://challenger.ai</a:t>
            </a:r>
            <a:r>
              <a:rPr lang="ru" sz="2400">
                <a:latin typeface="Trebuchet MS"/>
                <a:ea typeface="Trebuchet MS"/>
                <a:cs typeface="Trebuchet MS"/>
                <a:sym typeface="Trebuchet MS"/>
              </a:rPr>
              <a:t> </a:t>
            </a:r>
            <a:endParaRPr sz="2400">
              <a:latin typeface="Trebuchet MS"/>
              <a:ea typeface="Trebuchet MS"/>
              <a:cs typeface="Trebuchet MS"/>
              <a:sym typeface="Trebuchet MS"/>
            </a:endParaRPr>
          </a:p>
        </p:txBody>
      </p:sp>
      <p:sp>
        <p:nvSpPr>
          <p:cNvPr id="285" name="Shape 2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Котик :3</a:t>
            </a:r>
            <a:endParaRPr>
              <a:latin typeface="Trebuchet MS"/>
              <a:ea typeface="Trebuchet MS"/>
              <a:cs typeface="Trebuchet MS"/>
              <a:sym typeface="Trebuchet MS"/>
            </a:endParaRPr>
          </a:p>
        </p:txBody>
      </p:sp>
      <p:pic>
        <p:nvPicPr>
          <p:cNvPr id="291" name="Shape 291"/>
          <p:cNvPicPr preferRelativeResize="0"/>
          <p:nvPr/>
        </p:nvPicPr>
        <p:blipFill>
          <a:blip r:embed="rId3">
            <a:alphaModFix/>
          </a:blip>
          <a:stretch>
            <a:fillRect/>
          </a:stretch>
        </p:blipFill>
        <p:spPr>
          <a:xfrm>
            <a:off x="1349213" y="1103625"/>
            <a:ext cx="6445576" cy="3820975"/>
          </a:xfrm>
          <a:prstGeom prst="rect">
            <a:avLst/>
          </a:prstGeom>
          <a:noFill/>
          <a:ln>
            <a:noFill/>
          </a:ln>
        </p:spPr>
      </p:pic>
      <p:sp>
        <p:nvSpPr>
          <p:cNvPr id="292" name="Shape 2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Обучение с учителем</a:t>
            </a:r>
            <a:endParaRPr>
              <a:latin typeface="Trebuchet MS"/>
              <a:ea typeface="Trebuchet MS"/>
              <a:cs typeface="Trebuchet MS"/>
              <a:sym typeface="Trebuchet MS"/>
            </a:endParaRPr>
          </a:p>
        </p:txBody>
      </p:sp>
      <p:pic>
        <p:nvPicPr>
          <p:cNvPr id="69" name="Shape 69"/>
          <p:cNvPicPr preferRelativeResize="0"/>
          <p:nvPr/>
        </p:nvPicPr>
        <p:blipFill>
          <a:blip r:embed="rId3">
            <a:alphaModFix/>
          </a:blip>
          <a:stretch>
            <a:fillRect/>
          </a:stretch>
        </p:blipFill>
        <p:spPr>
          <a:xfrm>
            <a:off x="515725" y="1266750"/>
            <a:ext cx="1809750" cy="1771650"/>
          </a:xfrm>
          <a:prstGeom prst="rect">
            <a:avLst/>
          </a:prstGeom>
          <a:noFill/>
          <a:ln>
            <a:noFill/>
          </a:ln>
        </p:spPr>
      </p:pic>
      <p:sp>
        <p:nvSpPr>
          <p:cNvPr id="70" name="Shape 70"/>
          <p:cNvSpPr txBox="1"/>
          <p:nvPr/>
        </p:nvSpPr>
        <p:spPr>
          <a:xfrm>
            <a:off x="840700" y="3146225"/>
            <a:ext cx="1159800" cy="71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ru" sz="3400">
                <a:solidFill>
                  <a:srgbClr val="CC0000"/>
                </a:solidFill>
              </a:rPr>
              <a:t>+34˚</a:t>
            </a:r>
            <a:endParaRPr b="1" sz="3400">
              <a:solidFill>
                <a:srgbClr val="CC0000"/>
              </a:solidFill>
            </a:endParaRPr>
          </a:p>
        </p:txBody>
      </p:sp>
      <p:pic>
        <p:nvPicPr>
          <p:cNvPr id="71" name="Shape 71"/>
          <p:cNvPicPr preferRelativeResize="0"/>
          <p:nvPr/>
        </p:nvPicPr>
        <p:blipFill>
          <a:blip r:embed="rId4">
            <a:alphaModFix/>
          </a:blip>
          <a:stretch>
            <a:fillRect/>
          </a:stretch>
        </p:blipFill>
        <p:spPr>
          <a:xfrm>
            <a:off x="3619500" y="1760700"/>
            <a:ext cx="1905000" cy="1905000"/>
          </a:xfrm>
          <a:prstGeom prst="rect">
            <a:avLst/>
          </a:prstGeom>
          <a:noFill/>
          <a:ln>
            <a:noFill/>
          </a:ln>
        </p:spPr>
      </p:pic>
      <p:cxnSp>
        <p:nvCxnSpPr>
          <p:cNvPr id="72" name="Shape 72"/>
          <p:cNvCxnSpPr>
            <a:stCxn id="69" idx="3"/>
          </p:cNvCxnSpPr>
          <p:nvPr/>
        </p:nvCxnSpPr>
        <p:spPr>
          <a:xfrm>
            <a:off x="2325475" y="2152575"/>
            <a:ext cx="1282500" cy="327900"/>
          </a:xfrm>
          <a:prstGeom prst="straightConnector1">
            <a:avLst/>
          </a:prstGeom>
          <a:noFill/>
          <a:ln cap="flat" cmpd="sng" w="38100">
            <a:solidFill>
              <a:schemeClr val="dk2"/>
            </a:solidFill>
            <a:prstDash val="solid"/>
            <a:round/>
            <a:headEnd len="med" w="med" type="none"/>
            <a:tailEnd len="med" w="med" type="stealth"/>
          </a:ln>
        </p:spPr>
      </p:cxnSp>
      <p:cxnSp>
        <p:nvCxnSpPr>
          <p:cNvPr id="73" name="Shape 73"/>
          <p:cNvCxnSpPr>
            <a:stCxn id="70" idx="3"/>
          </p:cNvCxnSpPr>
          <p:nvPr/>
        </p:nvCxnSpPr>
        <p:spPr>
          <a:xfrm flipH="1" rot="10800000">
            <a:off x="2000500" y="2942225"/>
            <a:ext cx="1596600" cy="563700"/>
          </a:xfrm>
          <a:prstGeom prst="straightConnector1">
            <a:avLst/>
          </a:prstGeom>
          <a:noFill/>
          <a:ln cap="flat" cmpd="sng" w="38100">
            <a:solidFill>
              <a:schemeClr val="dk2"/>
            </a:solidFill>
            <a:prstDash val="solid"/>
            <a:round/>
            <a:headEnd len="med" w="med" type="none"/>
            <a:tailEnd len="med" w="med" type="stealth"/>
          </a:ln>
        </p:spPr>
      </p:cxnSp>
      <p:cxnSp>
        <p:nvCxnSpPr>
          <p:cNvPr id="74" name="Shape 74"/>
          <p:cNvCxnSpPr>
            <a:stCxn id="71" idx="3"/>
          </p:cNvCxnSpPr>
          <p:nvPr/>
        </p:nvCxnSpPr>
        <p:spPr>
          <a:xfrm>
            <a:off x="5524500" y="2713200"/>
            <a:ext cx="692700" cy="14100"/>
          </a:xfrm>
          <a:prstGeom prst="straightConnector1">
            <a:avLst/>
          </a:prstGeom>
          <a:noFill/>
          <a:ln cap="flat" cmpd="sng" w="38100">
            <a:solidFill>
              <a:schemeClr val="dk2"/>
            </a:solidFill>
            <a:prstDash val="solid"/>
            <a:round/>
            <a:headEnd len="med" w="med" type="none"/>
            <a:tailEnd len="med" w="med" type="stealth"/>
          </a:ln>
        </p:spPr>
      </p:cxnSp>
      <p:pic>
        <p:nvPicPr>
          <p:cNvPr id="75" name="Shape 75"/>
          <p:cNvPicPr preferRelativeResize="0"/>
          <p:nvPr/>
        </p:nvPicPr>
        <p:blipFill rotWithShape="1">
          <a:blip r:embed="rId5">
            <a:alphaModFix/>
          </a:blip>
          <a:srcRect b="31432" l="26037" r="26717" t="29661"/>
          <a:stretch/>
        </p:blipFill>
        <p:spPr>
          <a:xfrm>
            <a:off x="6217200" y="2383300"/>
            <a:ext cx="1331525" cy="821475"/>
          </a:xfrm>
          <a:prstGeom prst="rect">
            <a:avLst/>
          </a:prstGeom>
          <a:noFill/>
          <a:ln>
            <a:noFill/>
          </a:ln>
        </p:spPr>
      </p:pic>
      <p:pic>
        <p:nvPicPr>
          <p:cNvPr id="76" name="Shape 76"/>
          <p:cNvPicPr preferRelativeResize="0"/>
          <p:nvPr/>
        </p:nvPicPr>
        <p:blipFill rotWithShape="1">
          <a:blip r:embed="rId5">
            <a:alphaModFix/>
          </a:blip>
          <a:srcRect b="31432" l="26037" r="26717" t="29661"/>
          <a:stretch/>
        </p:blipFill>
        <p:spPr>
          <a:xfrm>
            <a:off x="7398400" y="1974225"/>
            <a:ext cx="1331525" cy="821475"/>
          </a:xfrm>
          <a:prstGeom prst="rect">
            <a:avLst/>
          </a:prstGeom>
          <a:noFill/>
          <a:ln>
            <a:noFill/>
          </a:ln>
        </p:spPr>
      </p:pic>
      <p:pic>
        <p:nvPicPr>
          <p:cNvPr id="77" name="Shape 77"/>
          <p:cNvPicPr preferRelativeResize="0"/>
          <p:nvPr/>
        </p:nvPicPr>
        <p:blipFill rotWithShape="1">
          <a:blip r:embed="rId5">
            <a:alphaModFix/>
          </a:blip>
          <a:srcRect b="31432" l="26037" r="26717" t="29661"/>
          <a:stretch/>
        </p:blipFill>
        <p:spPr>
          <a:xfrm>
            <a:off x="6280100" y="1659000"/>
            <a:ext cx="1331525" cy="821475"/>
          </a:xfrm>
          <a:prstGeom prst="rect">
            <a:avLst/>
          </a:prstGeom>
          <a:noFill/>
          <a:ln>
            <a:noFill/>
          </a:ln>
        </p:spPr>
      </p:pic>
      <p:pic>
        <p:nvPicPr>
          <p:cNvPr id="78" name="Shape 78"/>
          <p:cNvPicPr preferRelativeResize="0"/>
          <p:nvPr/>
        </p:nvPicPr>
        <p:blipFill rotWithShape="1">
          <a:blip r:embed="rId5">
            <a:alphaModFix/>
          </a:blip>
          <a:srcRect b="31432" l="26037" r="26717" t="29661"/>
          <a:stretch/>
        </p:blipFill>
        <p:spPr>
          <a:xfrm>
            <a:off x="6690250" y="2846275"/>
            <a:ext cx="1331525" cy="821475"/>
          </a:xfrm>
          <a:prstGeom prst="rect">
            <a:avLst/>
          </a:prstGeom>
          <a:noFill/>
          <a:ln>
            <a:noFill/>
          </a:ln>
        </p:spPr>
      </p:pic>
      <p:sp>
        <p:nvSpPr>
          <p:cNvPr id="79" name="Shape 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Обучение с учителем</a:t>
            </a:r>
            <a:endParaRPr>
              <a:latin typeface="Trebuchet MS"/>
              <a:ea typeface="Trebuchet MS"/>
              <a:cs typeface="Trebuchet MS"/>
              <a:sym typeface="Trebuchet MS"/>
            </a:endParaRPr>
          </a:p>
        </p:txBody>
      </p:sp>
      <p:pic>
        <p:nvPicPr>
          <p:cNvPr id="85" name="Shape 85"/>
          <p:cNvPicPr preferRelativeResize="0"/>
          <p:nvPr/>
        </p:nvPicPr>
        <p:blipFill>
          <a:blip r:embed="rId3">
            <a:alphaModFix/>
          </a:blip>
          <a:stretch>
            <a:fillRect/>
          </a:stretch>
        </p:blipFill>
        <p:spPr>
          <a:xfrm>
            <a:off x="3619500" y="1760700"/>
            <a:ext cx="1905000" cy="1905000"/>
          </a:xfrm>
          <a:prstGeom prst="rect">
            <a:avLst/>
          </a:prstGeom>
          <a:noFill/>
          <a:ln>
            <a:noFill/>
          </a:ln>
        </p:spPr>
      </p:pic>
      <p:sp>
        <p:nvSpPr>
          <p:cNvPr id="86" name="Shape 86"/>
          <p:cNvSpPr txBox="1"/>
          <p:nvPr/>
        </p:nvSpPr>
        <p:spPr>
          <a:xfrm>
            <a:off x="840700" y="3146225"/>
            <a:ext cx="1159800" cy="71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ru" sz="3400">
                <a:solidFill>
                  <a:srgbClr val="3C78D8"/>
                </a:solidFill>
              </a:rPr>
              <a:t>+20˚</a:t>
            </a:r>
            <a:endParaRPr b="1" sz="3400">
              <a:solidFill>
                <a:srgbClr val="3C78D8"/>
              </a:solidFill>
            </a:endParaRPr>
          </a:p>
        </p:txBody>
      </p:sp>
      <p:cxnSp>
        <p:nvCxnSpPr>
          <p:cNvPr id="87" name="Shape 87"/>
          <p:cNvCxnSpPr/>
          <p:nvPr/>
        </p:nvCxnSpPr>
        <p:spPr>
          <a:xfrm>
            <a:off x="2325475" y="2152575"/>
            <a:ext cx="1282500" cy="327900"/>
          </a:xfrm>
          <a:prstGeom prst="straightConnector1">
            <a:avLst/>
          </a:prstGeom>
          <a:noFill/>
          <a:ln cap="flat" cmpd="sng" w="38100">
            <a:solidFill>
              <a:schemeClr val="dk2"/>
            </a:solidFill>
            <a:prstDash val="solid"/>
            <a:round/>
            <a:headEnd len="med" w="med" type="none"/>
            <a:tailEnd len="med" w="med" type="stealth"/>
          </a:ln>
        </p:spPr>
      </p:cxnSp>
      <p:cxnSp>
        <p:nvCxnSpPr>
          <p:cNvPr id="88" name="Shape 88"/>
          <p:cNvCxnSpPr/>
          <p:nvPr/>
        </p:nvCxnSpPr>
        <p:spPr>
          <a:xfrm flipH="1" rot="10800000">
            <a:off x="2000500" y="2942225"/>
            <a:ext cx="1596600" cy="563700"/>
          </a:xfrm>
          <a:prstGeom prst="straightConnector1">
            <a:avLst/>
          </a:prstGeom>
          <a:noFill/>
          <a:ln cap="flat" cmpd="sng" w="38100">
            <a:solidFill>
              <a:schemeClr val="dk2"/>
            </a:solidFill>
            <a:prstDash val="solid"/>
            <a:round/>
            <a:headEnd len="med" w="med" type="none"/>
            <a:tailEnd len="med" w="med" type="stealth"/>
          </a:ln>
        </p:spPr>
      </p:cxnSp>
      <p:cxnSp>
        <p:nvCxnSpPr>
          <p:cNvPr id="89" name="Shape 89"/>
          <p:cNvCxnSpPr>
            <a:endCxn id="90" idx="1"/>
          </p:cNvCxnSpPr>
          <p:nvPr/>
        </p:nvCxnSpPr>
        <p:spPr>
          <a:xfrm>
            <a:off x="5524625" y="2713350"/>
            <a:ext cx="1255800" cy="6900"/>
          </a:xfrm>
          <a:prstGeom prst="straightConnector1">
            <a:avLst/>
          </a:prstGeom>
          <a:noFill/>
          <a:ln cap="flat" cmpd="sng" w="38100">
            <a:solidFill>
              <a:schemeClr val="dk2"/>
            </a:solidFill>
            <a:prstDash val="solid"/>
            <a:round/>
            <a:headEnd len="med" w="med" type="none"/>
            <a:tailEnd len="med" w="med" type="stealth"/>
          </a:ln>
        </p:spPr>
      </p:cxnSp>
      <p:pic>
        <p:nvPicPr>
          <p:cNvPr id="90" name="Shape 90"/>
          <p:cNvPicPr preferRelativeResize="0"/>
          <p:nvPr/>
        </p:nvPicPr>
        <p:blipFill rotWithShape="1">
          <a:blip r:embed="rId4">
            <a:alphaModFix/>
          </a:blip>
          <a:srcRect b="31432" l="26037" r="26717" t="29661"/>
          <a:stretch/>
        </p:blipFill>
        <p:spPr>
          <a:xfrm>
            <a:off x="6780425" y="2309513"/>
            <a:ext cx="1331525" cy="821475"/>
          </a:xfrm>
          <a:prstGeom prst="rect">
            <a:avLst/>
          </a:prstGeom>
          <a:noFill/>
          <a:ln>
            <a:noFill/>
          </a:ln>
        </p:spPr>
      </p:pic>
      <p:pic>
        <p:nvPicPr>
          <p:cNvPr id="91" name="Shape 91"/>
          <p:cNvPicPr preferRelativeResize="0"/>
          <p:nvPr/>
        </p:nvPicPr>
        <p:blipFill>
          <a:blip r:embed="rId5">
            <a:alphaModFix/>
          </a:blip>
          <a:stretch>
            <a:fillRect/>
          </a:stretch>
        </p:blipFill>
        <p:spPr>
          <a:xfrm>
            <a:off x="391775" y="1278525"/>
            <a:ext cx="1998387" cy="1707713"/>
          </a:xfrm>
          <a:prstGeom prst="rect">
            <a:avLst/>
          </a:prstGeom>
          <a:noFill/>
          <a:ln>
            <a:noFill/>
          </a:ln>
        </p:spPr>
      </p:pic>
      <p:sp>
        <p:nvSpPr>
          <p:cNvPr id="92" name="Shape 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latin typeface="Trebuchet MS"/>
                <a:ea typeface="Trebuchet MS"/>
                <a:cs typeface="Trebuchet MS"/>
                <a:sym typeface="Trebuchet MS"/>
              </a:rPr>
              <a:t>Обучение с учителем</a:t>
            </a:r>
            <a:endParaRPr>
              <a:latin typeface="Trebuchet MS"/>
              <a:ea typeface="Trebuchet MS"/>
              <a:cs typeface="Trebuchet MS"/>
              <a:sym typeface="Trebuchet MS"/>
            </a:endParaRPr>
          </a:p>
        </p:txBody>
      </p:sp>
      <p:pic>
        <p:nvPicPr>
          <p:cNvPr id="98" name="Shape 98"/>
          <p:cNvPicPr preferRelativeResize="0"/>
          <p:nvPr/>
        </p:nvPicPr>
        <p:blipFill>
          <a:blip r:embed="rId3">
            <a:alphaModFix/>
          </a:blip>
          <a:stretch>
            <a:fillRect/>
          </a:stretch>
        </p:blipFill>
        <p:spPr>
          <a:xfrm>
            <a:off x="477625" y="1100900"/>
            <a:ext cx="1885950" cy="1962150"/>
          </a:xfrm>
          <a:prstGeom prst="rect">
            <a:avLst/>
          </a:prstGeom>
          <a:noFill/>
          <a:ln>
            <a:noFill/>
          </a:ln>
        </p:spPr>
      </p:pic>
      <p:pic>
        <p:nvPicPr>
          <p:cNvPr id="99" name="Shape 99"/>
          <p:cNvPicPr preferRelativeResize="0"/>
          <p:nvPr/>
        </p:nvPicPr>
        <p:blipFill>
          <a:blip r:embed="rId4">
            <a:alphaModFix/>
          </a:blip>
          <a:stretch>
            <a:fillRect/>
          </a:stretch>
        </p:blipFill>
        <p:spPr>
          <a:xfrm>
            <a:off x="3619500" y="1760700"/>
            <a:ext cx="1905000" cy="1905000"/>
          </a:xfrm>
          <a:prstGeom prst="rect">
            <a:avLst/>
          </a:prstGeom>
          <a:noFill/>
          <a:ln>
            <a:noFill/>
          </a:ln>
        </p:spPr>
      </p:pic>
      <p:sp>
        <p:nvSpPr>
          <p:cNvPr id="100" name="Shape 100"/>
          <p:cNvSpPr txBox="1"/>
          <p:nvPr/>
        </p:nvSpPr>
        <p:spPr>
          <a:xfrm>
            <a:off x="840700" y="3146225"/>
            <a:ext cx="1159800" cy="71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ru" sz="3400">
                <a:solidFill>
                  <a:srgbClr val="38761D"/>
                </a:solidFill>
              </a:rPr>
              <a:t>+26˚</a:t>
            </a:r>
            <a:endParaRPr b="1" sz="3400">
              <a:solidFill>
                <a:srgbClr val="38761D"/>
              </a:solidFill>
            </a:endParaRPr>
          </a:p>
        </p:txBody>
      </p:sp>
      <p:cxnSp>
        <p:nvCxnSpPr>
          <p:cNvPr id="101" name="Shape 101"/>
          <p:cNvCxnSpPr/>
          <p:nvPr/>
        </p:nvCxnSpPr>
        <p:spPr>
          <a:xfrm>
            <a:off x="2325475" y="2152575"/>
            <a:ext cx="1282500" cy="327900"/>
          </a:xfrm>
          <a:prstGeom prst="straightConnector1">
            <a:avLst/>
          </a:prstGeom>
          <a:noFill/>
          <a:ln cap="flat" cmpd="sng" w="38100">
            <a:solidFill>
              <a:schemeClr val="dk2"/>
            </a:solidFill>
            <a:prstDash val="solid"/>
            <a:round/>
            <a:headEnd len="med" w="med" type="none"/>
            <a:tailEnd len="med" w="med" type="stealth"/>
          </a:ln>
        </p:spPr>
      </p:cxnSp>
      <p:cxnSp>
        <p:nvCxnSpPr>
          <p:cNvPr id="102" name="Shape 102"/>
          <p:cNvCxnSpPr/>
          <p:nvPr/>
        </p:nvCxnSpPr>
        <p:spPr>
          <a:xfrm flipH="1" rot="10800000">
            <a:off x="2000500" y="2942225"/>
            <a:ext cx="1596600" cy="563700"/>
          </a:xfrm>
          <a:prstGeom prst="straightConnector1">
            <a:avLst/>
          </a:prstGeom>
          <a:noFill/>
          <a:ln cap="flat" cmpd="sng" w="38100">
            <a:solidFill>
              <a:schemeClr val="dk2"/>
            </a:solidFill>
            <a:prstDash val="solid"/>
            <a:round/>
            <a:headEnd len="med" w="med" type="none"/>
            <a:tailEnd len="med" w="med" type="stealth"/>
          </a:ln>
        </p:spPr>
      </p:cxnSp>
      <p:cxnSp>
        <p:nvCxnSpPr>
          <p:cNvPr id="103" name="Shape 103"/>
          <p:cNvCxnSpPr>
            <a:endCxn id="104" idx="1"/>
          </p:cNvCxnSpPr>
          <p:nvPr/>
        </p:nvCxnSpPr>
        <p:spPr>
          <a:xfrm>
            <a:off x="5524625" y="2713350"/>
            <a:ext cx="1255800" cy="6900"/>
          </a:xfrm>
          <a:prstGeom prst="straightConnector1">
            <a:avLst/>
          </a:prstGeom>
          <a:noFill/>
          <a:ln cap="flat" cmpd="sng" w="38100">
            <a:solidFill>
              <a:schemeClr val="dk2"/>
            </a:solidFill>
            <a:prstDash val="solid"/>
            <a:round/>
            <a:headEnd len="med" w="med" type="none"/>
            <a:tailEnd len="med" w="med" type="stealth"/>
          </a:ln>
        </p:spPr>
      </p:cxnSp>
      <p:pic>
        <p:nvPicPr>
          <p:cNvPr id="105" name="Shape 105"/>
          <p:cNvPicPr preferRelativeResize="0"/>
          <p:nvPr/>
        </p:nvPicPr>
        <p:blipFill>
          <a:blip r:embed="rId5">
            <a:alphaModFix/>
          </a:blip>
          <a:stretch>
            <a:fillRect/>
          </a:stretch>
        </p:blipFill>
        <p:spPr>
          <a:xfrm>
            <a:off x="6879125" y="1764300"/>
            <a:ext cx="1905000" cy="1905000"/>
          </a:xfrm>
          <a:prstGeom prst="rect">
            <a:avLst/>
          </a:prstGeom>
          <a:noFill/>
          <a:ln>
            <a:noFill/>
          </a:ln>
        </p:spPr>
      </p:pic>
      <p:sp>
        <p:nvSpPr>
          <p:cNvPr id="106" name="Shape 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Данные и признаки</a:t>
            </a:r>
            <a:endParaRPr>
              <a:latin typeface="Trebuchet MS"/>
              <a:ea typeface="Trebuchet MS"/>
              <a:cs typeface="Trebuchet MS"/>
              <a:sym typeface="Trebuchet MS"/>
            </a:endParaRPr>
          </a:p>
        </p:txBody>
      </p:sp>
      <p:pic>
        <p:nvPicPr>
          <p:cNvPr id="112" name="Shape 112"/>
          <p:cNvPicPr preferRelativeResize="0"/>
          <p:nvPr/>
        </p:nvPicPr>
        <p:blipFill rotWithShape="1">
          <a:blip r:embed="rId3">
            <a:alphaModFix/>
          </a:blip>
          <a:srcRect b="0" l="0" r="0" t="9214"/>
          <a:stretch/>
        </p:blipFill>
        <p:spPr>
          <a:xfrm>
            <a:off x="1919295" y="1355349"/>
            <a:ext cx="4543425" cy="3415700"/>
          </a:xfrm>
          <a:prstGeom prst="rect">
            <a:avLst/>
          </a:prstGeom>
          <a:noFill/>
          <a:ln>
            <a:noFill/>
          </a:ln>
        </p:spPr>
      </p:pic>
      <p:sp>
        <p:nvSpPr>
          <p:cNvPr id="113" name="Shape 113"/>
          <p:cNvSpPr/>
          <p:nvPr/>
        </p:nvSpPr>
        <p:spPr>
          <a:xfrm>
            <a:off x="7774300" y="1438900"/>
            <a:ext cx="1369800" cy="50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Trebuchet MS"/>
                <a:ea typeface="Trebuchet MS"/>
                <a:cs typeface="Trebuchet MS"/>
                <a:sym typeface="Trebuchet MS"/>
              </a:rPr>
              <a:t>Процесс построения классификатора</a:t>
            </a:r>
            <a:endParaRPr>
              <a:latin typeface="Trebuchet MS"/>
              <a:ea typeface="Trebuchet MS"/>
              <a:cs typeface="Trebuchet MS"/>
              <a:sym typeface="Trebuchet MS"/>
            </a:endParaRPr>
          </a:p>
        </p:txBody>
      </p:sp>
      <p:pic>
        <p:nvPicPr>
          <p:cNvPr id="120" name="Shape 120"/>
          <p:cNvPicPr preferRelativeResize="0"/>
          <p:nvPr/>
        </p:nvPicPr>
        <p:blipFill rotWithShape="1">
          <a:blip r:embed="rId3">
            <a:alphaModFix/>
          </a:blip>
          <a:srcRect b="0" l="0" r="5731" t="0"/>
          <a:stretch/>
        </p:blipFill>
        <p:spPr>
          <a:xfrm>
            <a:off x="2263487" y="1170450"/>
            <a:ext cx="4617025" cy="3555174"/>
          </a:xfrm>
          <a:prstGeom prst="rect">
            <a:avLst/>
          </a:prstGeom>
          <a:noFill/>
          <a:ln>
            <a:noFill/>
          </a:ln>
        </p:spPr>
      </p:pic>
      <p:sp>
        <p:nvSpPr>
          <p:cNvPr id="121" name="Shape 121"/>
          <p:cNvSpPr/>
          <p:nvPr/>
        </p:nvSpPr>
        <p:spPr>
          <a:xfrm>
            <a:off x="5564500" y="1438900"/>
            <a:ext cx="1369800" cy="5046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latin typeface="Trebuchet MS"/>
                <a:ea typeface="Trebuchet MS"/>
                <a:cs typeface="Trebuchet MS"/>
                <a:sym typeface="Trebuchet MS"/>
              </a:rPr>
              <a:t>Кластеризация</a:t>
            </a:r>
            <a:endParaRPr>
              <a:latin typeface="Trebuchet MS"/>
              <a:ea typeface="Trebuchet MS"/>
              <a:cs typeface="Trebuchet MS"/>
              <a:sym typeface="Trebuchet MS"/>
            </a:endParaRPr>
          </a:p>
        </p:txBody>
      </p:sp>
      <p:pic>
        <p:nvPicPr>
          <p:cNvPr id="128" name="Shape 128"/>
          <p:cNvPicPr preferRelativeResize="0"/>
          <p:nvPr/>
        </p:nvPicPr>
        <p:blipFill>
          <a:blip r:embed="rId3">
            <a:alphaModFix/>
          </a:blip>
          <a:stretch>
            <a:fillRect/>
          </a:stretch>
        </p:blipFill>
        <p:spPr>
          <a:xfrm>
            <a:off x="1220625" y="1083200"/>
            <a:ext cx="6702750" cy="3407400"/>
          </a:xfrm>
          <a:prstGeom prst="rect">
            <a:avLst/>
          </a:prstGeom>
          <a:noFill/>
          <a:ln>
            <a:noFill/>
          </a:ln>
        </p:spPr>
      </p:pic>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a:latin typeface="Trebuchet MS"/>
                <a:ea typeface="Trebuchet MS"/>
                <a:cs typeface="Trebuchet MS"/>
                <a:sym typeface="Trebuchet MS"/>
              </a:rPr>
              <a:t>Кластеризация</a:t>
            </a:r>
            <a:endParaRPr>
              <a:latin typeface="Trebuchet MS"/>
              <a:ea typeface="Trebuchet MS"/>
              <a:cs typeface="Trebuchet MS"/>
              <a:sym typeface="Trebuchet MS"/>
            </a:endParaRPr>
          </a:p>
        </p:txBody>
      </p:sp>
      <p:pic>
        <p:nvPicPr>
          <p:cNvPr id="135" name="Shape 135"/>
          <p:cNvPicPr preferRelativeResize="0"/>
          <p:nvPr/>
        </p:nvPicPr>
        <p:blipFill>
          <a:blip r:embed="rId3">
            <a:alphaModFix/>
          </a:blip>
          <a:stretch>
            <a:fillRect/>
          </a:stretch>
        </p:blipFill>
        <p:spPr>
          <a:xfrm>
            <a:off x="1220625" y="1083200"/>
            <a:ext cx="6702750" cy="3407400"/>
          </a:xfrm>
          <a:prstGeom prst="rect">
            <a:avLst/>
          </a:prstGeom>
          <a:noFill/>
          <a:ln>
            <a:noFill/>
          </a:ln>
        </p:spPr>
      </p:pic>
      <p:sp>
        <p:nvSpPr>
          <p:cNvPr id="136" name="Shape 136"/>
          <p:cNvSpPr/>
          <p:nvPr/>
        </p:nvSpPr>
        <p:spPr>
          <a:xfrm>
            <a:off x="5892075" y="2766250"/>
            <a:ext cx="1181100" cy="12456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7" name="Shape 137"/>
          <p:cNvCxnSpPr>
            <a:stCxn id="136" idx="4"/>
            <a:endCxn id="138" idx="0"/>
          </p:cNvCxnSpPr>
          <p:nvPr/>
        </p:nvCxnSpPr>
        <p:spPr>
          <a:xfrm flipH="1">
            <a:off x="5474925" y="4011850"/>
            <a:ext cx="1007700" cy="544200"/>
          </a:xfrm>
          <a:prstGeom prst="straightConnector1">
            <a:avLst/>
          </a:prstGeom>
          <a:noFill/>
          <a:ln cap="flat" cmpd="sng" w="38100">
            <a:solidFill>
              <a:schemeClr val="dk2"/>
            </a:solidFill>
            <a:prstDash val="solid"/>
            <a:round/>
            <a:headEnd len="med" w="med" type="none"/>
            <a:tailEnd len="med" w="med" type="none"/>
          </a:ln>
        </p:spPr>
      </p:cxnSp>
      <p:sp>
        <p:nvSpPr>
          <p:cNvPr id="138" name="Shape 138"/>
          <p:cNvSpPr txBox="1"/>
          <p:nvPr/>
        </p:nvSpPr>
        <p:spPr>
          <a:xfrm>
            <a:off x="4467000" y="4556075"/>
            <a:ext cx="2015700" cy="415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sz="2000"/>
              <a:t>Много болтают</a:t>
            </a:r>
            <a:endParaRPr sz="2000"/>
          </a:p>
        </p:txBody>
      </p:sp>
      <p:sp>
        <p:nvSpPr>
          <p:cNvPr id="139" name="Shape 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